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7" r:id="rId5"/>
    <p:sldId id="265" r:id="rId6"/>
    <p:sldId id="258" r:id="rId7"/>
    <p:sldId id="266" r:id="rId8"/>
    <p:sldId id="259" r:id="rId9"/>
    <p:sldId id="267" r:id="rId10"/>
    <p:sldId id="260" r:id="rId11"/>
    <p:sldId id="268" r:id="rId12"/>
    <p:sldId id="261" r:id="rId13"/>
    <p:sldId id="269" r:id="rId14"/>
    <p:sldId id="262" r:id="rId15"/>
    <p:sldId id="270" r:id="rId16"/>
    <p:sldId id="263" r:id="rId17"/>
    <p:sldId id="271" r:id="rId18"/>
    <p:sldId id="264" r:id="rId19"/>
    <p:sldId id="272" r:id="rId20"/>
  </p:sldIdLst>
  <p:sldSz cx="12192000" cy="6858000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44" autoAdjust="0"/>
    <p:restoredTop sz="94660"/>
  </p:normalViewPr>
  <p:slideViewPr>
    <p:cSldViewPr snapToGrid="0">
      <p:cViewPr varScale="1">
        <p:scale>
          <a:sx n="86" d="100"/>
          <a:sy n="86" d="100"/>
        </p:scale>
        <p:origin x="557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DEC0910-7D70-4947-8D78-C6F6329241D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DA067640-A28D-4050-90D1-5A7278B4D61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můžete upravit styl předlohy.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63E12CBD-31F9-49CE-9AFC-FC3C541BE6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3B042D-3DFB-4097-906A-1A29698490C3}" type="datetimeFigureOut">
              <a:rPr lang="cs-CZ" smtClean="0"/>
              <a:t>22.02.2021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CCDA1996-2E23-4AA8-B4B5-3A40A7E306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191F1A2A-3301-4192-A69B-1B7D7F9FAF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B24869-FD7F-4A9D-BCE6-21E60073E03F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8075428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EC19D33-0F0E-4643-BADE-C93F3ED24C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4031101D-1BC6-49C8-9530-3859AD236A6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3F92A131-D77C-4C28-A187-163DED6A06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3B042D-3DFB-4097-906A-1A29698490C3}" type="datetimeFigureOut">
              <a:rPr lang="cs-CZ" smtClean="0"/>
              <a:t>22.02.2021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CAE10900-0247-46F5-A215-95C4217203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0005AA57-C046-44E8-AE40-EA8170BB1A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B24869-FD7F-4A9D-BCE6-21E60073E03F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670598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oddí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67A78F2-4CC0-4551-82AB-38551F26C8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>
            <a:extLst>
              <a:ext uri="{FF2B5EF4-FFF2-40B4-BE49-F238E27FC236}">
                <a16:creationId xmlns:a16="http://schemas.microsoft.com/office/drawing/2014/main" id="{FB4C2740-C257-46AD-B4BF-29419B6225B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20E5E3E3-4C39-401A-A44B-066F25A2FD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3B042D-3DFB-4097-906A-1A29698490C3}" type="datetimeFigureOut">
              <a:rPr lang="cs-CZ" smtClean="0"/>
              <a:t>22.02.2021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4D96D89F-4974-4734-A502-875D8A2180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6D5B6A7B-3784-4B82-960C-123A41BE4E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B24869-FD7F-4A9D-BCE6-21E60073E03F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5387345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ADA74A9-03B8-4D44-B483-3F560A31C1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B80C09DD-EF99-4148-8EF0-C33211316BF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obsah 3">
            <a:extLst>
              <a:ext uri="{FF2B5EF4-FFF2-40B4-BE49-F238E27FC236}">
                <a16:creationId xmlns:a16="http://schemas.microsoft.com/office/drawing/2014/main" id="{79AA5C25-4515-4E5F-8BB8-33BD12DF229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6FB994D6-6F79-47F0-A2B1-9E16E1A183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3B042D-3DFB-4097-906A-1A29698490C3}" type="datetimeFigureOut">
              <a:rPr lang="cs-CZ" smtClean="0"/>
              <a:t>22.02.2021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DB673FB2-DD32-4F3B-9D32-FB2B12C496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EED0F130-FCDC-41CE-8264-509D8E181B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B24869-FD7F-4A9D-BCE6-21E60073E03F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2252503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A022491-84F1-4565-B0D9-212911C5C5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>
            <a:extLst>
              <a:ext uri="{FF2B5EF4-FFF2-40B4-BE49-F238E27FC236}">
                <a16:creationId xmlns:a16="http://schemas.microsoft.com/office/drawing/2014/main" id="{07352ED2-2DFB-4B78-9D3E-99DBCDDCD8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Zástupný symbol pro obsah 3">
            <a:extLst>
              <a:ext uri="{FF2B5EF4-FFF2-40B4-BE49-F238E27FC236}">
                <a16:creationId xmlns:a16="http://schemas.microsoft.com/office/drawing/2014/main" id="{127930DC-F1D6-421E-83C2-0815443BF62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text 4">
            <a:extLst>
              <a:ext uri="{FF2B5EF4-FFF2-40B4-BE49-F238E27FC236}">
                <a16:creationId xmlns:a16="http://schemas.microsoft.com/office/drawing/2014/main" id="{50CD6C6D-2932-427C-B05C-A7192A4945D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6" name="Zástupný symbol pro obsah 5">
            <a:extLst>
              <a:ext uri="{FF2B5EF4-FFF2-40B4-BE49-F238E27FC236}">
                <a16:creationId xmlns:a16="http://schemas.microsoft.com/office/drawing/2014/main" id="{D699EFE1-E839-469C-A1B1-F8AEDDE0B41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Zástupný symbol pro datum 6">
            <a:extLst>
              <a:ext uri="{FF2B5EF4-FFF2-40B4-BE49-F238E27FC236}">
                <a16:creationId xmlns:a16="http://schemas.microsoft.com/office/drawing/2014/main" id="{451503D9-54E2-4C04-A200-3A286ADDD6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3B042D-3DFB-4097-906A-1A29698490C3}" type="datetimeFigureOut">
              <a:rPr lang="cs-CZ" smtClean="0"/>
              <a:t>22.02.2021</a:t>
            </a:fld>
            <a:endParaRPr lang="cs-CZ"/>
          </a:p>
        </p:txBody>
      </p:sp>
      <p:sp>
        <p:nvSpPr>
          <p:cNvPr id="8" name="Zástupný symbol pro zápatí 7">
            <a:extLst>
              <a:ext uri="{FF2B5EF4-FFF2-40B4-BE49-F238E27FC236}">
                <a16:creationId xmlns:a16="http://schemas.microsoft.com/office/drawing/2014/main" id="{7BE2B5C0-D96C-48D7-9E66-7A7B8867F6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>
            <a:extLst>
              <a:ext uri="{FF2B5EF4-FFF2-40B4-BE49-F238E27FC236}">
                <a16:creationId xmlns:a16="http://schemas.microsoft.com/office/drawing/2014/main" id="{6C8D6925-D092-416F-BE41-C32375CCCC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B24869-FD7F-4A9D-BCE6-21E60073E03F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5724745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CC7BDAE-77A6-4B47-8450-57CE80CB10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datum 2">
            <a:extLst>
              <a:ext uri="{FF2B5EF4-FFF2-40B4-BE49-F238E27FC236}">
                <a16:creationId xmlns:a16="http://schemas.microsoft.com/office/drawing/2014/main" id="{42A3E4F4-F82B-43C8-842D-E0A235A1CB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3B042D-3DFB-4097-906A-1A29698490C3}" type="datetimeFigureOut">
              <a:rPr lang="cs-CZ" smtClean="0"/>
              <a:t>22.02.2021</a:t>
            </a:fld>
            <a:endParaRPr lang="cs-CZ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652FC91B-370F-4F4F-A45E-4D5DF904DF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EC231628-CCEF-4CDC-BA64-BAD8478EAD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B24869-FD7F-4A9D-BCE6-21E60073E03F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5718779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>
            <a:extLst>
              <a:ext uri="{FF2B5EF4-FFF2-40B4-BE49-F238E27FC236}">
                <a16:creationId xmlns:a16="http://schemas.microsoft.com/office/drawing/2014/main" id="{D4381D95-B017-4333-B4D8-0D16E4451A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3B042D-3DFB-4097-906A-1A29698490C3}" type="datetimeFigureOut">
              <a:rPr lang="cs-CZ" smtClean="0"/>
              <a:t>22.02.2021</a:t>
            </a:fld>
            <a:endParaRPr lang="cs-CZ"/>
          </a:p>
        </p:txBody>
      </p:sp>
      <p:sp>
        <p:nvSpPr>
          <p:cNvPr id="3" name="Zástupný symbol pro zápatí 2">
            <a:extLst>
              <a:ext uri="{FF2B5EF4-FFF2-40B4-BE49-F238E27FC236}">
                <a16:creationId xmlns:a16="http://schemas.microsoft.com/office/drawing/2014/main" id="{2A8EAA41-2ADC-44F1-A268-8723DB2BC9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79946D86-0BDB-45D3-9019-EA12945B98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B24869-FD7F-4A9D-BCE6-21E60073E03F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118444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3C7700B-B08E-43BF-946E-4E696C24EC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4CC26481-1341-4E1C-A1A9-E24B746DDB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text 3">
            <a:extLst>
              <a:ext uri="{FF2B5EF4-FFF2-40B4-BE49-F238E27FC236}">
                <a16:creationId xmlns:a16="http://schemas.microsoft.com/office/drawing/2014/main" id="{FB518A1D-EF65-4B4F-8EBE-9AE56DD78E0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B9ED1AB8-5ADC-4B68-ACC1-623908F773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3B042D-3DFB-4097-906A-1A29698490C3}" type="datetimeFigureOut">
              <a:rPr lang="cs-CZ" smtClean="0"/>
              <a:t>22.02.2021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8648B57D-5D35-4222-B7CE-1E8D49EE9B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1A658C1E-C336-4367-A859-B245C8FAB2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B24869-FD7F-4A9D-BCE6-21E60073E03F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5799515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C29E60F-B943-46A9-B3C5-0CAD7874C1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obrázku 2">
            <a:extLst>
              <a:ext uri="{FF2B5EF4-FFF2-40B4-BE49-F238E27FC236}">
                <a16:creationId xmlns:a16="http://schemas.microsoft.com/office/drawing/2014/main" id="{A8730C8D-CE30-4545-BFBF-552A9D85C53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>
            <a:extLst>
              <a:ext uri="{FF2B5EF4-FFF2-40B4-BE49-F238E27FC236}">
                <a16:creationId xmlns:a16="http://schemas.microsoft.com/office/drawing/2014/main" id="{96CF5A34-E5DF-4C6A-8706-787D50104E4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B1EA4C99-266C-4D13-900C-7FE064B7EC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3B042D-3DFB-4097-906A-1A29698490C3}" type="datetimeFigureOut">
              <a:rPr lang="cs-CZ" smtClean="0"/>
              <a:t>22.02.2021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581B8F99-35E8-4C06-A9EF-BFCD399366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245A1AC2-D6C9-48EF-8538-54EC320663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B24869-FD7F-4A9D-BCE6-21E60073E03F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8706715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4738696-9B1C-4F86-8288-9B185839CC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D38D40C0-F020-4610-9514-17251944E01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9089485E-0482-4279-A5AF-C1975A7FC8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3B042D-3DFB-4097-906A-1A29698490C3}" type="datetimeFigureOut">
              <a:rPr lang="cs-CZ" smtClean="0"/>
              <a:t>22.02.2021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7716AC8B-3D03-43F1-9685-737B30E7E2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C562C3D9-966C-4146-BBA4-9F550CF2D3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B24869-FD7F-4A9D-BCE6-21E60073E03F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1384803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>
            <a:extLst>
              <a:ext uri="{FF2B5EF4-FFF2-40B4-BE49-F238E27FC236}">
                <a16:creationId xmlns:a16="http://schemas.microsoft.com/office/drawing/2014/main" id="{A75AD138-BAFE-4F36-BBDE-779337D3B86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DBA215D4-7652-425F-A20E-D914435C0C4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A5DAB732-C31B-4C68-AC2E-BD37C33E85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3B042D-3DFB-4097-906A-1A29698490C3}" type="datetimeFigureOut">
              <a:rPr lang="cs-CZ" smtClean="0"/>
              <a:t>22.02.2021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C4A8033E-A3DD-410E-A8B6-7167D228DB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AB2EFC20-E7DB-453D-BF83-795B0C9009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B24869-FD7F-4A9D-BCE6-21E60073E03F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9623772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nadpis 1">
            <a:extLst>
              <a:ext uri="{FF2B5EF4-FFF2-40B4-BE49-F238E27FC236}">
                <a16:creationId xmlns:a16="http://schemas.microsoft.com/office/drawing/2014/main" id="{775BF595-0E51-40EB-BD67-9123D249BF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>
            <a:extLst>
              <a:ext uri="{FF2B5EF4-FFF2-40B4-BE49-F238E27FC236}">
                <a16:creationId xmlns:a16="http://schemas.microsoft.com/office/drawing/2014/main" id="{6F3B84B8-91F1-464E-A3FA-2F5FC572B78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42474488-3DC4-4FED-851A-4D5E59AE61A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3B042D-3DFB-4097-906A-1A29698490C3}" type="datetimeFigureOut">
              <a:rPr lang="cs-CZ" smtClean="0"/>
              <a:t>22.02.2021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B2D2A239-DC9C-4957-A17F-7954A1889E4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BC7998B0-4BCB-4DEF-8E5E-B05AD9A4939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B24869-FD7F-4A9D-BCE6-21E60073E03F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0167214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1773A12-7061-4C98-9CBA-8AD1F85B20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u="sng" dirty="0"/>
              <a:t>Úlohy z testů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3C93854B-AAA8-4644-9468-848CA4246A0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cs-CZ" dirty="0"/>
              <a:t>Pohled na fotografie z ulic </a:t>
            </a:r>
            <a:r>
              <a:rPr lang="cs-CZ" dirty="0" err="1"/>
              <a:t>Cândido</a:t>
            </a:r>
            <a:r>
              <a:rPr lang="cs-CZ" dirty="0"/>
              <a:t> </a:t>
            </a:r>
            <a:r>
              <a:rPr lang="cs-CZ" dirty="0" err="1"/>
              <a:t>Godói</a:t>
            </a:r>
            <a:r>
              <a:rPr lang="cs-CZ" dirty="0"/>
              <a:t> vyvolá v člověku dojem, že vidí dvojitě. Zákony pravděpodobnosti totiž v tomto městečku, ležícím na jihu Brazílie poblíž Argentiny, zřejmě neplatí. Zatímco např. v České republice připadá jeden porod dvojčat na zhruba padesát jednočetných porodů, v </a:t>
            </a:r>
            <a:r>
              <a:rPr lang="cs-CZ" dirty="0" err="1"/>
              <a:t>Cândido</a:t>
            </a:r>
            <a:r>
              <a:rPr lang="cs-CZ" dirty="0"/>
              <a:t> </a:t>
            </a:r>
            <a:r>
              <a:rPr lang="cs-CZ" dirty="0" err="1"/>
              <a:t>Godói</a:t>
            </a:r>
            <a:r>
              <a:rPr lang="cs-CZ" dirty="0"/>
              <a:t> se dvojčata rodí při každém desátém porodu. Město si na své výjimečnosti zakládá. Jeho symbolem je socha ženy chovající identická dvojčata, nad městskou bránou spatříte nápis Vítejte v zemi dvojčat.</a:t>
            </a:r>
          </a:p>
          <a:p>
            <a:pPr marL="0" indent="0">
              <a:buNone/>
            </a:pPr>
            <a:endParaRPr lang="cs-CZ" dirty="0"/>
          </a:p>
          <a:p>
            <a:pPr marL="0" indent="0">
              <a:buNone/>
            </a:pPr>
            <a:r>
              <a:rPr lang="cs-CZ" dirty="0"/>
              <a:t>Vypište z výchozího textu přísudek jmenný se sponou. </a:t>
            </a:r>
          </a:p>
        </p:txBody>
      </p:sp>
    </p:spTree>
    <p:extLst>
      <p:ext uri="{BB962C8B-B14F-4D97-AF65-F5344CB8AC3E}">
        <p14:creationId xmlns:p14="http://schemas.microsoft.com/office/powerpoint/2010/main" val="40932634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FE83507-CA59-4899-8B01-3CE2605588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Řešení: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FB950613-62BA-41B1-AC0F-FC4EEFE9120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cs-CZ" dirty="0"/>
              <a:t>Je symbolem</a:t>
            </a:r>
          </a:p>
        </p:txBody>
      </p:sp>
    </p:spTree>
    <p:extLst>
      <p:ext uri="{BB962C8B-B14F-4D97-AF65-F5344CB8AC3E}">
        <p14:creationId xmlns:p14="http://schemas.microsoft.com/office/powerpoint/2010/main" val="17785520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3D2E1DD8-06EF-4459-BF3B-55D028A340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437322"/>
            <a:ext cx="10515600" cy="573964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cs-CZ" dirty="0"/>
              <a:t>Jeden z výjimečných uměleckých počinů, které má tato zábavní společnost v repertoáru, jsme mohli v červnu 2019 vidět i v Praze.</a:t>
            </a:r>
          </a:p>
          <a:p>
            <a:pPr marL="0" indent="0">
              <a:buNone/>
            </a:pPr>
            <a:r>
              <a:rPr lang="cs-CZ" dirty="0"/>
              <a:t>Na přípravě </a:t>
            </a:r>
            <a:r>
              <a:rPr lang="cs-CZ" dirty="0" err="1"/>
              <a:t>Toruku</a:t>
            </a:r>
            <a:r>
              <a:rPr lang="cs-CZ" dirty="0"/>
              <a:t>, trvající celých pět let, se podílel i tým Jamese </a:t>
            </a:r>
            <a:r>
              <a:rPr lang="cs-CZ" dirty="0" err="1"/>
              <a:t>Camerona</a:t>
            </a:r>
            <a:r>
              <a:rPr lang="cs-CZ" dirty="0"/>
              <a:t>, režiséra </a:t>
            </a:r>
            <a:r>
              <a:rPr lang="cs-CZ" dirty="0" err="1"/>
              <a:t>Avataru</a:t>
            </a:r>
            <a:r>
              <a:rPr lang="cs-CZ" dirty="0"/>
              <a:t>. </a:t>
            </a:r>
          </a:p>
          <a:p>
            <a:pPr marL="0" indent="0">
              <a:buNone/>
            </a:pPr>
            <a:r>
              <a:rPr lang="cs-CZ" b="1" dirty="0"/>
              <a:t>Které z následujících tvrzení je pravdivé? </a:t>
            </a:r>
          </a:p>
          <a:p>
            <a:pPr marL="514350" indent="-514350">
              <a:buAutoNum type="alphaUcParenR"/>
            </a:pPr>
            <a:r>
              <a:rPr lang="cs-CZ" dirty="0"/>
              <a:t>Jedná se o dvě souvětí, každé z nich se skládá ze dvou vět. </a:t>
            </a:r>
          </a:p>
          <a:p>
            <a:pPr marL="514350" indent="-514350">
              <a:buAutoNum type="alphaUcParenR"/>
            </a:pPr>
            <a:r>
              <a:rPr lang="cs-CZ" dirty="0"/>
              <a:t>Jde o dvě souvětí, pouze první z nich se skládá ze tří vět. </a:t>
            </a:r>
          </a:p>
          <a:p>
            <a:pPr marL="514350" indent="-514350">
              <a:buAutoNum type="alphaUcParenR"/>
            </a:pPr>
            <a:r>
              <a:rPr lang="cs-CZ" dirty="0"/>
              <a:t>První  text je souvětí, které se skládá ze dvou vět, v druhém případě se jedná o větu jednoduchou. </a:t>
            </a:r>
          </a:p>
          <a:p>
            <a:pPr marL="514350" indent="-514350">
              <a:buAutoNum type="alphaUcParenR"/>
            </a:pPr>
            <a:r>
              <a:rPr lang="cs-CZ" dirty="0"/>
              <a:t>První části je souvětí, které se skládá ze tří vět, v druhém případě se jedná o větu jednoduchou. </a:t>
            </a:r>
          </a:p>
        </p:txBody>
      </p:sp>
    </p:spTree>
    <p:extLst>
      <p:ext uri="{BB962C8B-B14F-4D97-AF65-F5344CB8AC3E}">
        <p14:creationId xmlns:p14="http://schemas.microsoft.com/office/powerpoint/2010/main" val="22468566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67DCC5B-592D-42ED-9165-97115C0749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Řešení: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4E2C4887-E984-4399-A05D-CA4F09FCE1B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cs-CZ" dirty="0"/>
              <a:t>C</a:t>
            </a:r>
          </a:p>
        </p:txBody>
      </p:sp>
    </p:spTree>
    <p:extLst>
      <p:ext uri="{BB962C8B-B14F-4D97-AF65-F5344CB8AC3E}">
        <p14:creationId xmlns:p14="http://schemas.microsoft.com/office/powerpoint/2010/main" val="24931982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7B8581AF-4787-48EE-993C-4CFF8BC8B0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56591"/>
            <a:ext cx="10515600" cy="5620372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cs-CZ" b="1" dirty="0"/>
              <a:t>Přiřaďte k jednotlivým větám (1–3) odpovídající tvrzení (A–E): </a:t>
            </a:r>
          </a:p>
          <a:p>
            <a:pPr marL="0" indent="0">
              <a:buNone/>
            </a:pPr>
            <a:r>
              <a:rPr lang="cs-CZ" dirty="0"/>
              <a:t>(Každou možnost z nabídky A–E můžete přiřadit pouze jednou.) </a:t>
            </a:r>
          </a:p>
          <a:p>
            <a:pPr marL="0" indent="0">
              <a:buNone/>
            </a:pPr>
            <a:endParaRPr lang="cs-CZ" dirty="0"/>
          </a:p>
          <a:p>
            <a:pPr marL="0" indent="0">
              <a:buNone/>
            </a:pPr>
            <a:r>
              <a:rPr lang="cs-CZ" dirty="0"/>
              <a:t>1 Na ten hrozný den stále nemůžu zapomenout. </a:t>
            </a:r>
          </a:p>
          <a:p>
            <a:pPr marL="0" indent="0">
              <a:buNone/>
            </a:pPr>
            <a:r>
              <a:rPr lang="cs-CZ" dirty="0"/>
              <a:t>2 Pochopit příčinu neúspěchu je pro mě velice podstatné. </a:t>
            </a:r>
          </a:p>
          <a:p>
            <a:pPr marL="0" indent="0">
              <a:buNone/>
            </a:pPr>
            <a:r>
              <a:rPr lang="cs-CZ" dirty="0"/>
              <a:t>3 Matčina schopnost vidět vše optimisticky mě občas rozčilovala.</a:t>
            </a:r>
          </a:p>
          <a:p>
            <a:pPr marL="0" indent="0">
              <a:buNone/>
            </a:pPr>
            <a:r>
              <a:rPr lang="cs-CZ" dirty="0"/>
              <a:t> </a:t>
            </a:r>
          </a:p>
          <a:p>
            <a:pPr marL="514350" indent="-514350">
              <a:buAutoNum type="alphaUcParenR"/>
            </a:pPr>
            <a:r>
              <a:rPr lang="cs-CZ" dirty="0"/>
              <a:t>Sloveso v infinitivu je ve větě podmětem. </a:t>
            </a:r>
          </a:p>
          <a:p>
            <a:pPr marL="514350" indent="-514350">
              <a:buAutoNum type="alphaUcParenR"/>
            </a:pPr>
            <a:r>
              <a:rPr lang="cs-CZ" dirty="0"/>
              <a:t>Sloveso v infinitivu je ve větě přívlastkem. </a:t>
            </a:r>
          </a:p>
          <a:p>
            <a:pPr marL="514350" indent="-514350">
              <a:buAutoNum type="alphaUcParenR"/>
            </a:pPr>
            <a:r>
              <a:rPr lang="cs-CZ" dirty="0"/>
              <a:t>Sloveso v infinitivu je ve větě předmětem. </a:t>
            </a:r>
          </a:p>
          <a:p>
            <a:pPr marL="514350" indent="-514350">
              <a:buAutoNum type="alphaUcParenR"/>
            </a:pPr>
            <a:r>
              <a:rPr lang="cs-CZ" dirty="0"/>
              <a:t>Sloveso v infinitivu je ve větě součástí přísudku. </a:t>
            </a:r>
          </a:p>
          <a:p>
            <a:pPr marL="514350" indent="-514350">
              <a:buAutoNum type="alphaUcParenR"/>
            </a:pPr>
            <a:r>
              <a:rPr lang="cs-CZ" dirty="0"/>
              <a:t>Sloveso v infinitivu je ve větě příslovečným určením.</a:t>
            </a:r>
          </a:p>
        </p:txBody>
      </p:sp>
    </p:spTree>
    <p:extLst>
      <p:ext uri="{BB962C8B-B14F-4D97-AF65-F5344CB8AC3E}">
        <p14:creationId xmlns:p14="http://schemas.microsoft.com/office/powerpoint/2010/main" val="16159105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DA93BF6-FECF-4835-9BFE-3CD9BBF863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Řešení: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B08301FA-8958-4B97-8ED8-A8341008D35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t-BR" dirty="0"/>
              <a:t>1</a:t>
            </a:r>
            <a:r>
              <a:rPr lang="cs-CZ" dirty="0"/>
              <a:t>.</a:t>
            </a:r>
            <a:r>
              <a:rPr lang="pt-BR" dirty="0"/>
              <a:t> D</a:t>
            </a:r>
            <a:br>
              <a:rPr lang="pt-BR" dirty="0"/>
            </a:br>
            <a:r>
              <a:rPr lang="pt-BR" dirty="0"/>
              <a:t>2</a:t>
            </a:r>
            <a:r>
              <a:rPr lang="cs-CZ" dirty="0"/>
              <a:t>.</a:t>
            </a:r>
            <a:r>
              <a:rPr lang="pt-BR" dirty="0"/>
              <a:t> A</a:t>
            </a:r>
            <a:br>
              <a:rPr lang="pt-BR" dirty="0"/>
            </a:br>
            <a:r>
              <a:rPr lang="pt-BR" dirty="0"/>
              <a:t>3</a:t>
            </a:r>
            <a:r>
              <a:rPr lang="cs-CZ" dirty="0"/>
              <a:t>.</a:t>
            </a:r>
            <a:r>
              <a:rPr lang="pt-BR" dirty="0"/>
              <a:t> B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3897686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0B436229-FC43-4BCF-BC32-EC838E5EFF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609600"/>
            <a:ext cx="10515600" cy="5567363"/>
          </a:xfrm>
        </p:spPr>
        <p:txBody>
          <a:bodyPr/>
          <a:lstStyle/>
          <a:p>
            <a:pPr marL="0" indent="0">
              <a:buNone/>
            </a:pPr>
            <a:r>
              <a:rPr lang="cs-CZ" b="1" dirty="0"/>
              <a:t>Ve kterém z následujících úseků výchozího textu se nevyskytuje přívlastek neshodný? </a:t>
            </a:r>
          </a:p>
          <a:p>
            <a:pPr marL="0" indent="0">
              <a:buNone/>
            </a:pPr>
            <a:endParaRPr lang="cs-CZ" dirty="0"/>
          </a:p>
          <a:p>
            <a:pPr marL="514350" indent="-514350">
              <a:buAutoNum type="alphaUcParenR"/>
            </a:pPr>
            <a:r>
              <a:rPr lang="cs-CZ" dirty="0"/>
              <a:t>již následující rok totiž sezonu otevírala </a:t>
            </a:r>
          </a:p>
          <a:p>
            <a:pPr marL="514350" indent="-514350">
              <a:buAutoNum type="alphaUcParenR"/>
            </a:pPr>
            <a:r>
              <a:rPr lang="cs-CZ" dirty="0"/>
              <a:t>dokládá například historka z italské premiéry </a:t>
            </a:r>
          </a:p>
          <a:p>
            <a:pPr marL="514350" indent="-514350">
              <a:buAutoNum type="alphaUcParenR"/>
            </a:pPr>
            <a:r>
              <a:rPr lang="cs-CZ" dirty="0"/>
              <a:t>prý nemělo zvolit dílo německého skladatele </a:t>
            </a:r>
          </a:p>
          <a:p>
            <a:pPr marL="514350" indent="-514350">
              <a:buAutoNum type="alphaUcParenR"/>
            </a:pPr>
            <a:r>
              <a:rPr lang="cs-CZ" dirty="0"/>
              <a:t>jako by odrážely někdejší rivalitu obou hudebníků</a:t>
            </a:r>
          </a:p>
        </p:txBody>
      </p:sp>
    </p:spTree>
    <p:extLst>
      <p:ext uri="{BB962C8B-B14F-4D97-AF65-F5344CB8AC3E}">
        <p14:creationId xmlns:p14="http://schemas.microsoft.com/office/powerpoint/2010/main" val="19083020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375DD62-D39F-4F20-94C8-E10F788CA4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Řešení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4F93FDB1-976E-4173-8DDB-75EFE72646B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cs-CZ" dirty="0"/>
              <a:t>A</a:t>
            </a:r>
          </a:p>
        </p:txBody>
      </p:sp>
    </p:spTree>
    <p:extLst>
      <p:ext uri="{BB962C8B-B14F-4D97-AF65-F5344CB8AC3E}">
        <p14:creationId xmlns:p14="http://schemas.microsoft.com/office/powerpoint/2010/main" val="57734493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4687A58C-3462-47F5-85ED-75D0B81D5E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96348"/>
            <a:ext cx="10515600" cy="5580615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cs-CZ" b="1" dirty="0"/>
              <a:t>Přiřaďte k jednotlivým souvětím (1–3) odpovídající tvrzení (A–E): </a:t>
            </a:r>
          </a:p>
          <a:p>
            <a:pPr marL="0" indent="0">
              <a:buNone/>
            </a:pPr>
            <a:r>
              <a:rPr lang="cs-CZ" dirty="0"/>
              <a:t>(Každou možnost z nabídky A–E můžete přiřadit pouze jednou.) </a:t>
            </a:r>
          </a:p>
          <a:p>
            <a:pPr marL="0" indent="0">
              <a:buNone/>
            </a:pPr>
            <a:r>
              <a:rPr lang="cs-CZ" dirty="0"/>
              <a:t>1 Petrovy pravidelné pozdní příchody, kvůli nimž už je nechvalně proslulý, jeho kolegům komplikují život, a to zásadně. </a:t>
            </a:r>
          </a:p>
          <a:p>
            <a:pPr marL="0" indent="0">
              <a:buNone/>
            </a:pPr>
            <a:r>
              <a:rPr lang="cs-CZ" dirty="0"/>
              <a:t>2 Petrovy pravidelné pozdní příchody komplikují život nejen manželce s dětmi, ale i jeho kolegům, a proto se všichni rozhodli mu domluvit. </a:t>
            </a:r>
          </a:p>
          <a:p>
            <a:pPr marL="0" indent="0">
              <a:buNone/>
            </a:pPr>
            <a:r>
              <a:rPr lang="cs-CZ" dirty="0"/>
              <a:t>3 Protože Petr nikam nepřijde včas a jeho pozdní příchody všem komplikují život, podali na něj jeho kolegové stížnost, adresovanou dokonce řediteli. </a:t>
            </a:r>
          </a:p>
          <a:p>
            <a:pPr marL="514350" indent="-514350">
              <a:buAutoNum type="alphaUcParenR"/>
            </a:pPr>
            <a:r>
              <a:rPr lang="cs-CZ" dirty="0"/>
              <a:t>Souvětí obsahuje celkem dvě věty, obě jsou hlavní. </a:t>
            </a:r>
          </a:p>
          <a:p>
            <a:pPr marL="514350" indent="-514350">
              <a:buAutoNum type="alphaUcParenR"/>
            </a:pPr>
            <a:r>
              <a:rPr lang="cs-CZ" dirty="0"/>
              <a:t>Souvětí obsahuje celkem tři věty, všechny jsou hlavní. </a:t>
            </a:r>
          </a:p>
          <a:p>
            <a:pPr marL="514350" indent="-514350">
              <a:buAutoNum type="alphaUcParenR"/>
            </a:pPr>
            <a:r>
              <a:rPr lang="cs-CZ" dirty="0"/>
              <a:t>Souvětí obsahuje celkem tři věty, dvě z nich jsou vedlejší. </a:t>
            </a:r>
          </a:p>
          <a:p>
            <a:pPr marL="514350" indent="-514350">
              <a:buAutoNum type="alphaUcParenR"/>
            </a:pPr>
            <a:r>
              <a:rPr lang="cs-CZ" dirty="0"/>
              <a:t>Souvětí obsahuje celkem dvě věty, pouze jedna z nich je hlavní. </a:t>
            </a:r>
          </a:p>
          <a:p>
            <a:pPr marL="514350" indent="-514350">
              <a:buAutoNum type="alphaUcParenR"/>
            </a:pPr>
            <a:r>
              <a:rPr lang="cs-CZ" dirty="0"/>
              <a:t>Souvětí obsahuje celkem tři věty, pouze první z nich je vedlejší.</a:t>
            </a:r>
          </a:p>
        </p:txBody>
      </p:sp>
    </p:spTree>
    <p:extLst>
      <p:ext uri="{BB962C8B-B14F-4D97-AF65-F5344CB8AC3E}">
        <p14:creationId xmlns:p14="http://schemas.microsoft.com/office/powerpoint/2010/main" val="429385783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BEA3B72-D5EC-4EE3-BEDB-B9174E4D78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Řešení: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4FD1C49F-868C-4DA8-9FAE-AAF0A3144AA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t-BR" dirty="0"/>
              <a:t>1 D</a:t>
            </a:r>
            <a:br>
              <a:rPr lang="pt-BR" dirty="0"/>
            </a:br>
            <a:r>
              <a:rPr lang="pt-BR" dirty="0"/>
              <a:t>2 A</a:t>
            </a:r>
            <a:br>
              <a:rPr lang="pt-BR" dirty="0"/>
            </a:br>
            <a:r>
              <a:rPr lang="cs-CZ" dirty="0"/>
              <a:t>3</a:t>
            </a:r>
            <a:r>
              <a:rPr lang="pt-BR" dirty="0"/>
              <a:t> C</a:t>
            </a:r>
          </a:p>
          <a:p>
            <a:pPr marL="0" indent="0">
              <a:buNone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84674048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1C7C9572-73D2-4F65-A8EB-A577E08413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463826"/>
            <a:ext cx="10515600" cy="5713137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cs-CZ" dirty="0"/>
              <a:t>Herci skoro vždycky mlčí, dokud nedostanou do ruky text, a to bylo Sergejovi odjakživa sympatické. Raději proto vedl dílny jen s herci, které pro žádného ruského režiséra není těžké získat. Dokonce i tady v Čechách, které ruské tanky nejdřív osvobodily, a pak navrch ještě jednou, jako když se osladí už oslazený čaj, takže je na vylití, se zachovala až překvapivá úcta k ruské herecké škole. Snad proto, že v ní často panovala větší disciplína než v ruské armádě a o trochu méně se v ní improvizovalo. Sergej věděl, že doteď se tu čte </a:t>
            </a:r>
            <a:r>
              <a:rPr lang="cs-CZ" dirty="0" err="1"/>
              <a:t>Stanislavskij</a:t>
            </a:r>
            <a:r>
              <a:rPr lang="cs-CZ" dirty="0"/>
              <a:t> a že </a:t>
            </a:r>
            <a:r>
              <a:rPr lang="cs-CZ" dirty="0" err="1"/>
              <a:t>Mejerchold</a:t>
            </a:r>
            <a:r>
              <a:rPr lang="cs-CZ" dirty="0"/>
              <a:t> zní jako zaklínadlo a kdekdo na něj pěje ódy. Jenže dílny se tentokrát měli účastnit kromě studentů herectví také začínající režiséři a dramaturgové. A zvlášť ti se Sergejovi od začátku nelíbili. Zastával názor, že pro tuto profesi není vlastně důvod. Otěže má držet v rukou jeden muž. Takový dramaturg, to je, jako kdyby měl k sobě Stalin ještě druhého Stalina. Co by si s ním počal? A taky že se dramaturgové do Sergeje hned na úvodní besedě pustili.´´</a:t>
            </a:r>
          </a:p>
          <a:p>
            <a:pPr marL="0" indent="0">
              <a:buNone/>
            </a:pPr>
            <a:r>
              <a:rPr lang="cs-CZ" b="1" dirty="0"/>
              <a:t>Najděte větu, v níž se vyskytuje několikanásobný podmět</a:t>
            </a:r>
            <a:r>
              <a:rPr lang="cs-CZ" dirty="0"/>
              <a:t>:</a:t>
            </a:r>
          </a:p>
        </p:txBody>
      </p:sp>
    </p:spTree>
    <p:extLst>
      <p:ext uri="{BB962C8B-B14F-4D97-AF65-F5344CB8AC3E}">
        <p14:creationId xmlns:p14="http://schemas.microsoft.com/office/powerpoint/2010/main" val="353968340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61ABC2D-0A86-499C-949C-4883D74D0B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Řešení: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A9EBECA3-0818-4CA9-A045-FB48DB2217F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cs-CZ" dirty="0"/>
              <a:t>Jenže dílny se tentokrát měli účastnit kromě studentů herectví také začínající režiséři a dramaturgové.</a:t>
            </a:r>
          </a:p>
        </p:txBody>
      </p:sp>
    </p:spTree>
    <p:extLst>
      <p:ext uri="{BB962C8B-B14F-4D97-AF65-F5344CB8AC3E}">
        <p14:creationId xmlns:p14="http://schemas.microsoft.com/office/powerpoint/2010/main" val="327813081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E8486838-1535-477E-8492-DA9CA7098B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477078"/>
            <a:ext cx="10515600" cy="5699885"/>
          </a:xfrm>
        </p:spPr>
        <p:txBody>
          <a:bodyPr/>
          <a:lstStyle/>
          <a:p>
            <a:pPr marL="0" indent="0">
              <a:buNone/>
            </a:pPr>
            <a:r>
              <a:rPr lang="cs-CZ" dirty="0"/>
              <a:t>Napíšu-li, že vyráběná auta jsou zpočátku podobná nevěstě v nedbalkách, jež se po dlouhé zkrášlovací proceduře, při níž prochází rukama stylistů, kadeřníků a kosmetiček, nakonec zaskví v celé své kráse, nemyslete si, že jsem se zbláznil.</a:t>
            </a:r>
          </a:p>
          <a:p>
            <a:pPr marL="0" indent="0">
              <a:buNone/>
            </a:pPr>
            <a:r>
              <a:rPr lang="cs-CZ" b="1" dirty="0"/>
              <a:t>Které z následujících tvrzení o souvětí není pravdivé? </a:t>
            </a:r>
          </a:p>
          <a:p>
            <a:pPr marL="514350" indent="-514350">
              <a:buAutoNum type="alphaUcParenR"/>
            </a:pPr>
            <a:r>
              <a:rPr lang="cs-CZ" dirty="0"/>
              <a:t>Souvětí obsahuje celkem šest vět. </a:t>
            </a:r>
          </a:p>
          <a:p>
            <a:pPr marL="514350" indent="-514350">
              <a:buAutoNum type="alphaUcParenR"/>
            </a:pPr>
            <a:r>
              <a:rPr lang="cs-CZ" dirty="0"/>
              <a:t>Celkem tři věty v souvětí jsou hlavní. </a:t>
            </a:r>
          </a:p>
          <a:p>
            <a:pPr marL="514350" indent="-514350">
              <a:buAutoNum type="alphaUcParenR"/>
            </a:pPr>
            <a:r>
              <a:rPr lang="cs-CZ" dirty="0"/>
              <a:t>Alespoň ve třech větách se vyskytuje podmět nevyjádřený. </a:t>
            </a:r>
          </a:p>
          <a:p>
            <a:pPr marL="514350" indent="-514350">
              <a:buAutoNum type="alphaUcParenR"/>
            </a:pPr>
            <a:r>
              <a:rPr lang="cs-CZ" dirty="0"/>
              <a:t>Alespoň v jedné větě se vyskytuje přísudek jmenný se sponou. 1</a:t>
            </a:r>
          </a:p>
        </p:txBody>
      </p:sp>
    </p:spTree>
    <p:extLst>
      <p:ext uri="{BB962C8B-B14F-4D97-AF65-F5344CB8AC3E}">
        <p14:creationId xmlns:p14="http://schemas.microsoft.com/office/powerpoint/2010/main" val="103143138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688EBD8-CA1E-4D43-B79B-604D6028FA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Řešení: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6B7771ED-C91B-4C57-826C-C6737C42C6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cs-CZ" dirty="0"/>
              <a:t>B</a:t>
            </a:r>
          </a:p>
        </p:txBody>
      </p:sp>
    </p:spTree>
    <p:extLst>
      <p:ext uri="{BB962C8B-B14F-4D97-AF65-F5344CB8AC3E}">
        <p14:creationId xmlns:p14="http://schemas.microsoft.com/office/powerpoint/2010/main" val="33893046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2E1290D3-2D0F-425F-9A32-E62FDE9B5B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384313"/>
            <a:ext cx="10515600" cy="5792650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cs-CZ" b="1" dirty="0"/>
              <a:t>Přiřaďte k jednotlivým tvrzením (1-4) odpovídající větu (A–F): </a:t>
            </a:r>
          </a:p>
          <a:p>
            <a:pPr marL="0" indent="0">
              <a:buNone/>
            </a:pPr>
            <a:r>
              <a:rPr lang="cs-CZ" dirty="0"/>
              <a:t>(Každou větu z nabídky A–F můžete přiřadit pouze jednou. Příklad věty, v níž stojí podmět před předmětem: Naši žáci vyhráli závod.) </a:t>
            </a:r>
          </a:p>
          <a:p>
            <a:pPr marL="0" indent="0">
              <a:buNone/>
            </a:pPr>
            <a:r>
              <a:rPr lang="cs-CZ" dirty="0"/>
              <a:t>1 Věta obsahuje jeden přívlastek shodný, podmět stojí před předmětem. </a:t>
            </a:r>
          </a:p>
          <a:p>
            <a:pPr marL="0" indent="0">
              <a:buNone/>
            </a:pPr>
            <a:r>
              <a:rPr lang="cs-CZ" dirty="0"/>
              <a:t>2 Věta obsahuje jeden přívlastek shodný, předmět stojí před podmětem. </a:t>
            </a:r>
          </a:p>
          <a:p>
            <a:pPr marL="0" indent="0">
              <a:buNone/>
            </a:pPr>
            <a:r>
              <a:rPr lang="cs-CZ" dirty="0"/>
              <a:t>3 Věta obsahuje jeden přívlastek neshodný, podmět stojí před předmětem.</a:t>
            </a:r>
          </a:p>
          <a:p>
            <a:pPr marL="0" indent="0">
              <a:buNone/>
            </a:pPr>
            <a:r>
              <a:rPr lang="cs-CZ" dirty="0"/>
              <a:t>4 Věta obsahuje jeden přívlastek neshodný, předmět stojí před podmětem.</a:t>
            </a:r>
          </a:p>
          <a:p>
            <a:pPr marL="514350" indent="-514350">
              <a:buAutoNum type="alphaUcParenR"/>
            </a:pPr>
            <a:r>
              <a:rPr lang="cs-CZ" dirty="0"/>
              <a:t>Prodej zahrady prarodiče zatím odložili. </a:t>
            </a:r>
          </a:p>
          <a:p>
            <a:pPr marL="514350" indent="-514350">
              <a:buAutoNum type="alphaUcParenR"/>
            </a:pPr>
            <a:r>
              <a:rPr lang="cs-CZ" dirty="0"/>
              <a:t>Malé děti si spolu zaujatě hrály na pískovišti. </a:t>
            </a:r>
          </a:p>
          <a:p>
            <a:pPr marL="514350" indent="-514350">
              <a:buAutoNum type="alphaUcParenR"/>
            </a:pPr>
            <a:r>
              <a:rPr lang="cs-CZ" dirty="0"/>
              <a:t>Mladší bratr mě navštěvuje docela pravidelně. </a:t>
            </a:r>
          </a:p>
          <a:p>
            <a:pPr marL="514350" indent="-514350">
              <a:buAutoNum type="alphaUcParenR"/>
            </a:pPr>
            <a:r>
              <a:rPr lang="cs-CZ" dirty="0"/>
              <a:t>Velmi dojemnou píseň kdysi dávno složila sestra. </a:t>
            </a:r>
          </a:p>
          <a:p>
            <a:pPr marL="514350" indent="-514350">
              <a:buAutoNum type="alphaUcParenR"/>
            </a:pPr>
            <a:r>
              <a:rPr lang="cs-CZ" dirty="0"/>
              <a:t>Dopoledne žáci septimy dlouze diskutovali o maturitě. </a:t>
            </a:r>
          </a:p>
          <a:p>
            <a:pPr marL="514350" indent="-514350">
              <a:buAutoNum type="alphaUcParenR"/>
            </a:pPr>
            <a:r>
              <a:rPr lang="cs-CZ" dirty="0"/>
              <a:t>Při sledování fotbalového zápasu bratranec hlasitě nadával.</a:t>
            </a:r>
          </a:p>
        </p:txBody>
      </p:sp>
    </p:spTree>
    <p:extLst>
      <p:ext uri="{BB962C8B-B14F-4D97-AF65-F5344CB8AC3E}">
        <p14:creationId xmlns:p14="http://schemas.microsoft.com/office/powerpoint/2010/main" val="305221435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7504B91-1627-4D1B-A33F-A9CE7B92C3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Řešení: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D34C407D-8C0E-4812-8518-58A9BEB5F83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cs-CZ" dirty="0"/>
              <a:t>1 C</a:t>
            </a:r>
          </a:p>
          <a:p>
            <a:pPr marL="0" indent="0">
              <a:buNone/>
            </a:pPr>
            <a:r>
              <a:rPr lang="cs-CZ" dirty="0"/>
              <a:t>2 D</a:t>
            </a:r>
          </a:p>
          <a:p>
            <a:pPr marL="0" indent="0">
              <a:buNone/>
            </a:pPr>
            <a:r>
              <a:rPr lang="cs-CZ" dirty="0"/>
              <a:t>3 E</a:t>
            </a:r>
          </a:p>
          <a:p>
            <a:pPr marL="0" indent="0">
              <a:buNone/>
            </a:pPr>
            <a:r>
              <a:rPr lang="cs-CZ" dirty="0"/>
              <a:t>4 A</a:t>
            </a:r>
          </a:p>
        </p:txBody>
      </p:sp>
    </p:spTree>
    <p:extLst>
      <p:ext uri="{BB962C8B-B14F-4D97-AF65-F5344CB8AC3E}">
        <p14:creationId xmlns:p14="http://schemas.microsoft.com/office/powerpoint/2010/main" val="263188096"/>
      </p:ext>
    </p:extLst>
  </p:cSld>
  <p:clrMapOvr>
    <a:masterClrMapping/>
  </p:clrMapOvr>
</p:sld>
</file>

<file path=ppt/theme/theme1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F126E09E5D838A41929FB04DB035B4AF" ma:contentTypeVersion="2" ma:contentTypeDescription="Vytvoří nový dokument" ma:contentTypeScope="" ma:versionID="4d96629aadfe060eff9464567f30ae2f">
  <xsd:schema xmlns:xsd="http://www.w3.org/2001/XMLSchema" xmlns:xs="http://www.w3.org/2001/XMLSchema" xmlns:p="http://schemas.microsoft.com/office/2006/metadata/properties" xmlns:ns2="7783ff66-7879-43d9-b16e-a79d4057124e" targetNamespace="http://schemas.microsoft.com/office/2006/metadata/properties" ma:root="true" ma:fieldsID="d87b98b4c9b6f4af5a4a9f4151971308" ns2:_="">
    <xsd:import namespace="7783ff66-7879-43d9-b16e-a79d4057124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783ff66-7879-43d9-b16e-a79d4057124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 obsahu"/>
        <xsd:element ref="dc:title" minOccurs="0" maxOccurs="1" ma:index="4" ma:displayName="Nadpis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AC3CA200-3F4E-4131-AF1C-C326EFBCF63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783ff66-7879-43d9-b16e-a79d4057124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8DB780D9-93F7-47C2-A615-ACEDCD44B7F0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5A305D85-F914-4216-AB8C-F49C6AF64048}">
  <ds:schemaRefs>
    <ds:schemaRef ds:uri="http://schemas.openxmlformats.org/package/2006/metadata/core-properties"/>
    <ds:schemaRef ds:uri="7783ff66-7879-43d9-b16e-a79d4057124e"/>
    <ds:schemaRef ds:uri="http://purl.org/dc/elements/1.1/"/>
    <ds:schemaRef ds:uri="http://schemas.microsoft.com/office/2006/documentManagement/types"/>
    <ds:schemaRef ds:uri="http://schemas.microsoft.com/office/2006/metadata/properties"/>
    <ds:schemaRef ds:uri="http://purl.org/dc/dcmitype/"/>
    <ds:schemaRef ds:uri="http://schemas.microsoft.com/office/infopath/2007/PartnerControls"/>
    <ds:schemaRef ds:uri="http://www.w3.org/XML/1998/namespace"/>
    <ds:schemaRef ds:uri="http://purl.org/dc/terms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68</TotalTime>
  <Words>1078</Words>
  <Application>Microsoft Office PowerPoint</Application>
  <PresentationFormat>Širokoúhlá obrazovka</PresentationFormat>
  <Paragraphs>78</Paragraphs>
  <Slides>16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3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16</vt:i4>
      </vt:variant>
    </vt:vector>
  </HeadingPairs>
  <TitlesOfParts>
    <vt:vector size="20" baseType="lpstr">
      <vt:lpstr>Arial</vt:lpstr>
      <vt:lpstr>Calibri</vt:lpstr>
      <vt:lpstr>Calibri Light</vt:lpstr>
      <vt:lpstr>Motiv Office</vt:lpstr>
      <vt:lpstr>Úlohy z testů</vt:lpstr>
      <vt:lpstr>Řešení:</vt:lpstr>
      <vt:lpstr>Prezentace aplikace PowerPoint</vt:lpstr>
      <vt:lpstr>Řešení:</vt:lpstr>
      <vt:lpstr>Prezentace aplikace PowerPoint</vt:lpstr>
      <vt:lpstr>Řešení:</vt:lpstr>
      <vt:lpstr>Prezentace aplikace PowerPoint</vt:lpstr>
      <vt:lpstr>Řešení</vt:lpstr>
      <vt:lpstr>Prezentace aplikace PowerPoint</vt:lpstr>
      <vt:lpstr>Řešení:</vt:lpstr>
      <vt:lpstr>Prezentace aplikace PowerPoint</vt:lpstr>
      <vt:lpstr>Řešení:</vt:lpstr>
      <vt:lpstr>Prezentace aplikace PowerPoint</vt:lpstr>
      <vt:lpstr>Řešení:</vt:lpstr>
      <vt:lpstr>Prezentace aplikace PowerPoint</vt:lpstr>
      <vt:lpstr>Řešení: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creator>Jarolímková Pavla</dc:creator>
  <cp:lastModifiedBy>Vachoušková Jana</cp:lastModifiedBy>
  <cp:revision>7</cp:revision>
  <dcterms:created xsi:type="dcterms:W3CDTF">2021-02-16T14:45:47Z</dcterms:created>
  <dcterms:modified xsi:type="dcterms:W3CDTF">2021-02-22T15:51:58Z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0x010100F126E09E5D838A41929FB04DB035B4AF</vt:lpwstr>
  </property>
</Properties>
</file>