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5" r:id="rId6"/>
    <p:sldId id="260" r:id="rId7"/>
    <p:sldId id="261" r:id="rId8"/>
    <p:sldId id="262" r:id="rId9"/>
    <p:sldId id="263" r:id="rId10"/>
    <p:sldId id="264" r:id="rId11"/>
    <p:sldId id="265" r:id="rId12"/>
    <p:sldId id="270" r:id="rId13"/>
    <p:sldId id="278" r:id="rId14"/>
    <p:sldId id="271" r:id="rId15"/>
    <p:sldId id="274" r:id="rId16"/>
    <p:sldId id="266" r:id="rId17"/>
    <p:sldId id="267" r:id="rId18"/>
    <p:sldId id="268" r:id="rId19"/>
    <p:sldId id="269" r:id="rId20"/>
    <p:sldId id="272" r:id="rId21"/>
    <p:sldId id="273" r:id="rId22"/>
    <p:sldId id="280" r:id="rId23"/>
    <p:sldId id="276" r:id="rId24"/>
    <p:sldId id="277" r:id="rId25"/>
    <p:sldId id="279" r:id="rId26"/>
    <p:sldId id="281" r:id="rId27"/>
    <p:sldId id="282"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6" d="100"/>
          <a:sy n="86" d="100"/>
        </p:scale>
        <p:origin x="55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015329-8590-4C6D-A970-5509A23D9F8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7A94FBC-5AB1-4009-8468-E9CD2C8299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329C804-16BA-477A-BC7A-619D0F367DC5}"/>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5" name="Zástupný symbol pro zápatí 4">
            <a:extLst>
              <a:ext uri="{FF2B5EF4-FFF2-40B4-BE49-F238E27FC236}">
                <a16:creationId xmlns:a16="http://schemas.microsoft.com/office/drawing/2014/main" id="{E41FF248-E4EA-4E4E-B13C-EC67DAAA3B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5BBC18A-9901-4B98-AA13-75751D6FE39B}"/>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135335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240767-7336-4BB2-9407-9A058133A8F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EDEEB3B-6913-4C74-91AA-E1EB2F47C96C}"/>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1A0E52-6CCA-4330-BE6B-8F1F34FD82FB}"/>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5" name="Zástupný symbol pro zápatí 4">
            <a:extLst>
              <a:ext uri="{FF2B5EF4-FFF2-40B4-BE49-F238E27FC236}">
                <a16:creationId xmlns:a16="http://schemas.microsoft.com/office/drawing/2014/main" id="{0E5BF6D4-7D34-4DA8-B179-E97D6C08976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DEC460D-9DED-4299-9F30-D6F269511D15}"/>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210313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BA03447-4A13-4730-85C5-D936504E8F8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C618D28-2E09-431E-B3F4-040471C6D7D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179833C-6805-4FA7-962C-EE77D99AE2ED}"/>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5" name="Zástupný symbol pro zápatí 4">
            <a:extLst>
              <a:ext uri="{FF2B5EF4-FFF2-40B4-BE49-F238E27FC236}">
                <a16:creationId xmlns:a16="http://schemas.microsoft.com/office/drawing/2014/main" id="{CD47481D-4902-4D90-939A-4DE0CD11839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970AEA8-A080-467B-BD1C-AD613CF62C71}"/>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2902288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8627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A2DCE-23A6-4ED0-A03B-DAE7F212CD1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0DC6C93-60C5-4DAC-AEE6-E0C242BE9B7C}"/>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8CBE64B-4B6A-4016-9AD2-9A254E29B735}"/>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5" name="Zástupný symbol pro zápatí 4">
            <a:extLst>
              <a:ext uri="{FF2B5EF4-FFF2-40B4-BE49-F238E27FC236}">
                <a16:creationId xmlns:a16="http://schemas.microsoft.com/office/drawing/2014/main" id="{A69A3B7E-D575-44E9-9F77-38638F3825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84C57C7-D1B0-4D5F-8D87-3B0343EDB7E5}"/>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315062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0B53FC-661F-49A0-A81E-7965B5B196B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D9070EBD-1A36-401F-88CE-F9CE77541C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E961A907-888C-4488-8A51-E0C44E9442C0}"/>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5" name="Zástupný symbol pro zápatí 4">
            <a:extLst>
              <a:ext uri="{FF2B5EF4-FFF2-40B4-BE49-F238E27FC236}">
                <a16:creationId xmlns:a16="http://schemas.microsoft.com/office/drawing/2014/main" id="{9749F0CE-8942-4AD5-86BA-46965A1DD68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C4D503B-0CC3-4BE1-8740-F231CAF2EF33}"/>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295662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DB40AF-BD2E-4B24-BE13-CCF8B7FAE4E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1B7DE3B-09A3-487A-9FF0-DDD8EF0D6B9F}"/>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2BBB148F-71F0-4D06-8F0F-65B34BDB14C2}"/>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1B5F388-0A03-488B-8572-46CAC228B81B}"/>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6" name="Zástupný symbol pro zápatí 5">
            <a:extLst>
              <a:ext uri="{FF2B5EF4-FFF2-40B4-BE49-F238E27FC236}">
                <a16:creationId xmlns:a16="http://schemas.microsoft.com/office/drawing/2014/main" id="{5F2E75B0-A533-437A-91B3-82587EBA849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F984363-7909-4F64-8837-E2760F8E930B}"/>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318625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C2AA92-A0FB-4C9F-B081-52A264B619D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93F11E4-3A73-498E-8B00-C05681EB2A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4C002382-E093-49EF-AFC3-3701C5E59639}"/>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7D2838C8-66E7-45FA-B025-5EE07ED484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69F49607-7D41-46A2-8586-31EF14457A72}"/>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9F44647-46EF-452D-AD8B-CF3B1E0D4107}"/>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8" name="Zástupný symbol pro zápatí 7">
            <a:extLst>
              <a:ext uri="{FF2B5EF4-FFF2-40B4-BE49-F238E27FC236}">
                <a16:creationId xmlns:a16="http://schemas.microsoft.com/office/drawing/2014/main" id="{D971CFD0-5D7D-48BB-A728-DE4A51EAD5D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5178AD5-87C1-44E0-9586-D523A356ABB9}"/>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371346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1205CB-04F1-48CA-8772-52BCA1342B8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4A1E248-6624-4680-B53F-1E578487FC9C}"/>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4" name="Zástupný symbol pro zápatí 3">
            <a:extLst>
              <a:ext uri="{FF2B5EF4-FFF2-40B4-BE49-F238E27FC236}">
                <a16:creationId xmlns:a16="http://schemas.microsoft.com/office/drawing/2014/main" id="{AE04D7A9-B061-4E93-ADF1-149C441AC03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51B0E13-0F10-4E19-A331-22588EC55D49}"/>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278645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1449FB8-43EB-49B3-ABFC-C6D823A4C495}"/>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3" name="Zástupný symbol pro zápatí 2">
            <a:extLst>
              <a:ext uri="{FF2B5EF4-FFF2-40B4-BE49-F238E27FC236}">
                <a16:creationId xmlns:a16="http://schemas.microsoft.com/office/drawing/2014/main" id="{C6AE05E5-EF1D-448B-9319-A6814BAD381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F39B999-A4F9-4E0B-81B9-916911A2C819}"/>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325237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E60F5B-F4C0-4EF3-B310-ADC10B809F0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5165417F-BA13-427B-AF28-78C262BBCC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06870053-AF07-4289-9F96-0040C6B6B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0C9C5BC7-1060-4BA8-9825-B63CE470D9FF}"/>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6" name="Zástupný symbol pro zápatí 5">
            <a:extLst>
              <a:ext uri="{FF2B5EF4-FFF2-40B4-BE49-F238E27FC236}">
                <a16:creationId xmlns:a16="http://schemas.microsoft.com/office/drawing/2014/main" id="{715EA4D3-8684-45C9-A01D-70CD76C618A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52F4776-6336-44C0-BCD8-8547B394D9D3}"/>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36836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95E6D-53C7-4414-8177-0B4F18F4DFA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86A03FF-6DF9-430A-8B51-9763475639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5ED40AC2-7352-4B7D-84F3-88C2B1829D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7356FCF-1138-41E6-A67A-EDF83AF18FF5}"/>
              </a:ext>
            </a:extLst>
          </p:cNvPr>
          <p:cNvSpPr>
            <a:spLocks noGrp="1"/>
          </p:cNvSpPr>
          <p:nvPr>
            <p:ph type="dt" sz="half" idx="10"/>
          </p:nvPr>
        </p:nvSpPr>
        <p:spPr/>
        <p:txBody>
          <a:bodyPr/>
          <a:lstStyle/>
          <a:p>
            <a:fld id="{FBF40979-D628-44CF-8501-0F7153353942}" type="datetimeFigureOut">
              <a:rPr lang="cs-CZ" smtClean="0"/>
              <a:t>16.03.2022</a:t>
            </a:fld>
            <a:endParaRPr lang="cs-CZ"/>
          </a:p>
        </p:txBody>
      </p:sp>
      <p:sp>
        <p:nvSpPr>
          <p:cNvPr id="6" name="Zástupný symbol pro zápatí 5">
            <a:extLst>
              <a:ext uri="{FF2B5EF4-FFF2-40B4-BE49-F238E27FC236}">
                <a16:creationId xmlns:a16="http://schemas.microsoft.com/office/drawing/2014/main" id="{C4F0F6E8-78EA-47F8-BC2B-8737C2CD343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D09C093-1E7E-4DFE-94C4-A09D3538BD27}"/>
              </a:ext>
            </a:extLst>
          </p:cNvPr>
          <p:cNvSpPr>
            <a:spLocks noGrp="1"/>
          </p:cNvSpPr>
          <p:nvPr>
            <p:ph type="sldNum" sz="quarter" idx="12"/>
          </p:nvPr>
        </p:nvSpPr>
        <p:spPr/>
        <p:txBody>
          <a:bodyPr/>
          <a:lstStyle/>
          <a:p>
            <a:fld id="{D0215475-98C1-439C-BCF7-3D7D750C563C}" type="slidenum">
              <a:rPr lang="cs-CZ" smtClean="0"/>
              <a:t>‹#›</a:t>
            </a:fld>
            <a:endParaRPr lang="cs-CZ"/>
          </a:p>
        </p:txBody>
      </p:sp>
    </p:spTree>
    <p:extLst>
      <p:ext uri="{BB962C8B-B14F-4D97-AF65-F5344CB8AC3E}">
        <p14:creationId xmlns:p14="http://schemas.microsoft.com/office/powerpoint/2010/main" val="1519490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3036E08-351D-4879-97A5-934D94A5C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B875EA95-F1B7-4C9A-966B-D82E52E8FA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CC9F0D2-CB48-43A4-832C-FB539354F3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40979-D628-44CF-8501-0F7153353942}" type="datetimeFigureOut">
              <a:rPr lang="cs-CZ" smtClean="0"/>
              <a:t>16.03.2022</a:t>
            </a:fld>
            <a:endParaRPr lang="cs-CZ"/>
          </a:p>
        </p:txBody>
      </p:sp>
      <p:sp>
        <p:nvSpPr>
          <p:cNvPr id="5" name="Zástupný symbol pro zápatí 4">
            <a:extLst>
              <a:ext uri="{FF2B5EF4-FFF2-40B4-BE49-F238E27FC236}">
                <a16:creationId xmlns:a16="http://schemas.microsoft.com/office/drawing/2014/main" id="{0BF346D9-A744-4FA6-B695-461067C48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3F20F6E-6918-4C0F-A872-5B30E1EE9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15475-98C1-439C-BCF7-3D7D750C563C}" type="slidenum">
              <a:rPr lang="cs-CZ" smtClean="0"/>
              <a:t>‹#›</a:t>
            </a:fld>
            <a:endParaRPr lang="cs-CZ"/>
          </a:p>
        </p:txBody>
      </p:sp>
    </p:spTree>
    <p:extLst>
      <p:ext uri="{BB962C8B-B14F-4D97-AF65-F5344CB8AC3E}">
        <p14:creationId xmlns:p14="http://schemas.microsoft.com/office/powerpoint/2010/main" val="3611573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F8DE37-976A-4371-AE8E-1D6D85417F60}"/>
              </a:ext>
            </a:extLst>
          </p:cNvPr>
          <p:cNvSpPr>
            <a:spLocks noGrp="1"/>
          </p:cNvSpPr>
          <p:nvPr>
            <p:ph type="ctrTitle"/>
          </p:nvPr>
        </p:nvSpPr>
        <p:spPr/>
        <p:txBody>
          <a:bodyPr/>
          <a:lstStyle/>
          <a:p>
            <a:r>
              <a:rPr lang="cs-CZ" dirty="0"/>
              <a:t>TEXTOVÉ ÚLOHY</a:t>
            </a:r>
          </a:p>
        </p:txBody>
      </p:sp>
      <p:sp>
        <p:nvSpPr>
          <p:cNvPr id="3" name="Podnadpis 2">
            <a:extLst>
              <a:ext uri="{FF2B5EF4-FFF2-40B4-BE49-F238E27FC236}">
                <a16:creationId xmlns:a16="http://schemas.microsoft.com/office/drawing/2014/main" id="{2541D341-A91D-445F-A28F-5B7BE7F21AC8}"/>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27195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E84A1D-D851-4EAF-B0E8-89F47B2A5138}"/>
              </a:ext>
            </a:extLst>
          </p:cNvPr>
          <p:cNvSpPr>
            <a:spLocks noGrp="1"/>
          </p:cNvSpPr>
          <p:nvPr>
            <p:ph type="title"/>
          </p:nvPr>
        </p:nvSpPr>
        <p:spPr>
          <a:xfrm>
            <a:off x="838200" y="1306030"/>
            <a:ext cx="10515600" cy="1325563"/>
          </a:xfrm>
        </p:spPr>
        <p:txBody>
          <a:bodyPr>
            <a:normAutofit fontScale="90000"/>
          </a:bodyPr>
          <a:lstStyle/>
          <a:p>
            <a:pPr algn="just"/>
            <a:r>
              <a:rPr lang="cs-CZ" dirty="0"/>
              <a:t>U slovesného tvaru </a:t>
            </a:r>
            <a:r>
              <a:rPr lang="cs-CZ" b="1" dirty="0"/>
              <a:t>PŘIŠLY BY </a:t>
            </a:r>
            <a:r>
              <a:rPr lang="cs-CZ" dirty="0"/>
              <a:t>(ve větě: Děti by přišly včas.) určete mluvnické kategorie způsob, slovesný rod a vid:</a:t>
            </a:r>
          </a:p>
        </p:txBody>
      </p:sp>
      <p:sp>
        <p:nvSpPr>
          <p:cNvPr id="3" name="Zástupný symbol pro obsah 2">
            <a:extLst>
              <a:ext uri="{FF2B5EF4-FFF2-40B4-BE49-F238E27FC236}">
                <a16:creationId xmlns:a16="http://schemas.microsoft.com/office/drawing/2014/main" id="{0A6D5D7B-E60A-41D8-8792-224CDE98F453}"/>
              </a:ext>
            </a:extLst>
          </p:cNvPr>
          <p:cNvSpPr>
            <a:spLocks noGrp="1"/>
          </p:cNvSpPr>
          <p:nvPr>
            <p:ph sz="quarter" idx="13"/>
          </p:nvPr>
        </p:nvSpPr>
        <p:spPr>
          <a:xfrm>
            <a:off x="838200" y="2911535"/>
            <a:ext cx="10394707" cy="3311189"/>
          </a:xfrm>
        </p:spPr>
        <p:txBody>
          <a:bodyPr/>
          <a:lstStyle/>
          <a:p>
            <a:endParaRPr lang="cs-CZ" dirty="0"/>
          </a:p>
        </p:txBody>
      </p:sp>
    </p:spTree>
    <p:extLst>
      <p:ext uri="{BB962C8B-B14F-4D97-AF65-F5344CB8AC3E}">
        <p14:creationId xmlns:p14="http://schemas.microsoft.com/office/powerpoint/2010/main" val="19356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333D85-172A-416E-A514-26216BAAD38B}"/>
              </a:ext>
            </a:extLst>
          </p:cNvPr>
          <p:cNvSpPr>
            <a:spLocks noGrp="1"/>
          </p:cNvSpPr>
          <p:nvPr>
            <p:ph type="title"/>
          </p:nvPr>
        </p:nvSpPr>
        <p:spPr>
          <a:xfrm>
            <a:off x="838200" y="974725"/>
            <a:ext cx="10515600" cy="1325563"/>
          </a:xfrm>
        </p:spPr>
        <p:txBody>
          <a:bodyPr>
            <a:normAutofit fontScale="90000"/>
          </a:bodyPr>
          <a:lstStyle/>
          <a:p>
            <a:r>
              <a:rPr lang="cs-CZ" dirty="0"/>
              <a:t>Ve kterém z následujících úseků textu se nevyskytují dvě podstatná jména užitá ve stejném pádě?</a:t>
            </a:r>
          </a:p>
        </p:txBody>
      </p:sp>
      <p:sp>
        <p:nvSpPr>
          <p:cNvPr id="3" name="Zástupný symbol pro obsah 2">
            <a:extLst>
              <a:ext uri="{FF2B5EF4-FFF2-40B4-BE49-F238E27FC236}">
                <a16:creationId xmlns:a16="http://schemas.microsoft.com/office/drawing/2014/main" id="{66359AA9-67C7-4044-8E74-58166BCC45E8}"/>
              </a:ext>
            </a:extLst>
          </p:cNvPr>
          <p:cNvSpPr>
            <a:spLocks noGrp="1"/>
          </p:cNvSpPr>
          <p:nvPr>
            <p:ph sz="quarter" idx="13"/>
          </p:nvPr>
        </p:nvSpPr>
        <p:spPr>
          <a:xfrm>
            <a:off x="685800" y="2862470"/>
            <a:ext cx="10394707" cy="2902226"/>
          </a:xfrm>
        </p:spPr>
        <p:txBody>
          <a:bodyPr/>
          <a:lstStyle/>
          <a:p>
            <a:pPr marL="514350" indent="-514350">
              <a:buAutoNum type="alphaUcParenR"/>
            </a:pPr>
            <a:r>
              <a:rPr lang="cs-CZ" dirty="0"/>
              <a:t>stavba věže kruhového půdorysu započala v roce</a:t>
            </a:r>
          </a:p>
          <a:p>
            <a:pPr marL="514350" indent="-514350">
              <a:buAutoNum type="alphaUcParenR"/>
            </a:pPr>
            <a:r>
              <a:rPr lang="cs-CZ" dirty="0"/>
              <a:t>kvůli podloží se na náměstí naklánějí všechny budovy </a:t>
            </a:r>
          </a:p>
          <a:p>
            <a:pPr marL="514350" indent="-514350">
              <a:buAutoNum type="alphaUcParenR"/>
            </a:pPr>
            <a:r>
              <a:rPr lang="cs-CZ" dirty="0"/>
              <a:t>při seismických otřesech pluje zvonice jako na vlnách </a:t>
            </a:r>
          </a:p>
          <a:p>
            <a:pPr marL="514350" indent="-514350">
              <a:buAutoNum type="alphaUcParenR"/>
            </a:pPr>
            <a:r>
              <a:rPr lang="cs-CZ" dirty="0"/>
              <a:t>záměrem stavitelů bylo postavit nejvyšší zvonici světa</a:t>
            </a:r>
          </a:p>
        </p:txBody>
      </p:sp>
    </p:spTree>
    <p:extLst>
      <p:ext uri="{BB962C8B-B14F-4D97-AF65-F5344CB8AC3E}">
        <p14:creationId xmlns:p14="http://schemas.microsoft.com/office/powerpoint/2010/main" val="3940946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A8521A-C0D4-4BB1-B97B-3CCF05173C01}"/>
              </a:ext>
            </a:extLst>
          </p:cNvPr>
          <p:cNvSpPr>
            <a:spLocks noGrp="1"/>
          </p:cNvSpPr>
          <p:nvPr>
            <p:ph type="title"/>
          </p:nvPr>
        </p:nvSpPr>
        <p:spPr>
          <a:xfrm>
            <a:off x="898646" y="934968"/>
            <a:ext cx="10515600" cy="1325563"/>
          </a:xfrm>
        </p:spPr>
        <p:txBody>
          <a:bodyPr/>
          <a:lstStyle/>
          <a:p>
            <a:r>
              <a:rPr lang="cs-CZ" dirty="0"/>
              <a:t>Ve kterém z následujících textu se vyskytuje sloveso nedokonavé?</a:t>
            </a:r>
          </a:p>
        </p:txBody>
      </p:sp>
      <p:sp>
        <p:nvSpPr>
          <p:cNvPr id="3" name="Zástupný symbol pro obsah 2">
            <a:extLst>
              <a:ext uri="{FF2B5EF4-FFF2-40B4-BE49-F238E27FC236}">
                <a16:creationId xmlns:a16="http://schemas.microsoft.com/office/drawing/2014/main" id="{14CCFEB0-8E51-4D99-A81C-90B650260E35}"/>
              </a:ext>
            </a:extLst>
          </p:cNvPr>
          <p:cNvSpPr>
            <a:spLocks noGrp="1"/>
          </p:cNvSpPr>
          <p:nvPr>
            <p:ph sz="quarter" idx="13"/>
          </p:nvPr>
        </p:nvSpPr>
        <p:spPr>
          <a:xfrm>
            <a:off x="959093" y="2805517"/>
            <a:ext cx="10394707" cy="3311189"/>
          </a:xfrm>
        </p:spPr>
        <p:txBody>
          <a:bodyPr/>
          <a:lstStyle/>
          <a:p>
            <a:pPr marL="514350" indent="-514350">
              <a:buAutoNum type="alphaUcParenR"/>
            </a:pPr>
            <a:r>
              <a:rPr lang="cs-CZ" dirty="0"/>
              <a:t>však mlčím </a:t>
            </a:r>
          </a:p>
          <a:p>
            <a:pPr marL="514350" indent="-514350">
              <a:buAutoNum type="alphaUcParenR"/>
            </a:pPr>
            <a:r>
              <a:rPr lang="cs-CZ" dirty="0"/>
              <a:t>už vás zahalím </a:t>
            </a:r>
          </a:p>
          <a:p>
            <a:pPr marL="514350" indent="-514350">
              <a:buAutoNum type="alphaUcParenR"/>
            </a:pPr>
            <a:r>
              <a:rPr lang="cs-CZ" dirty="0"/>
              <a:t>tenkrát je koupila </a:t>
            </a:r>
          </a:p>
          <a:p>
            <a:pPr marL="514350" indent="-514350">
              <a:buAutoNum type="alphaUcParenR"/>
            </a:pPr>
            <a:r>
              <a:rPr lang="cs-CZ" dirty="0"/>
              <a:t>pak struny popraskaly</a:t>
            </a:r>
          </a:p>
        </p:txBody>
      </p:sp>
    </p:spTree>
    <p:extLst>
      <p:ext uri="{BB962C8B-B14F-4D97-AF65-F5344CB8AC3E}">
        <p14:creationId xmlns:p14="http://schemas.microsoft.com/office/powerpoint/2010/main" val="2040677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DD48C2-1799-4FB4-AF22-69E287C63A5C}"/>
              </a:ext>
            </a:extLst>
          </p:cNvPr>
          <p:cNvSpPr>
            <a:spLocks noGrp="1"/>
          </p:cNvSpPr>
          <p:nvPr>
            <p:ph type="title"/>
          </p:nvPr>
        </p:nvSpPr>
        <p:spPr>
          <a:xfrm>
            <a:off x="898646" y="875488"/>
            <a:ext cx="10515600" cy="1325563"/>
          </a:xfrm>
        </p:spPr>
        <p:txBody>
          <a:bodyPr>
            <a:normAutofit fontScale="90000"/>
          </a:bodyPr>
          <a:lstStyle/>
          <a:p>
            <a:r>
              <a:rPr lang="cs-CZ" dirty="0"/>
              <a:t>Ve kterém z následujících úseků výchozího textu se vyskytuje sloveso v trpném rodě? Příklad věty se slovesem v trpném rodě: </a:t>
            </a:r>
            <a:r>
              <a:rPr lang="cs-CZ" b="1" dirty="0"/>
              <a:t>Ve městě se staví nové divadlo.</a:t>
            </a:r>
          </a:p>
        </p:txBody>
      </p:sp>
      <p:sp>
        <p:nvSpPr>
          <p:cNvPr id="3" name="Zástupný symbol pro obsah 2">
            <a:extLst>
              <a:ext uri="{FF2B5EF4-FFF2-40B4-BE49-F238E27FC236}">
                <a16:creationId xmlns:a16="http://schemas.microsoft.com/office/drawing/2014/main" id="{F4628CA8-0BD7-4E14-962D-E1A4390940FE}"/>
              </a:ext>
            </a:extLst>
          </p:cNvPr>
          <p:cNvSpPr>
            <a:spLocks noGrp="1"/>
          </p:cNvSpPr>
          <p:nvPr>
            <p:ph sz="quarter" idx="13"/>
          </p:nvPr>
        </p:nvSpPr>
        <p:spPr>
          <a:xfrm>
            <a:off x="898646" y="3181686"/>
            <a:ext cx="10394707" cy="3311189"/>
          </a:xfrm>
        </p:spPr>
        <p:txBody>
          <a:bodyPr/>
          <a:lstStyle/>
          <a:p>
            <a:pPr marL="514350" indent="-514350">
              <a:buAutoNum type="alphaUcParenR"/>
            </a:pPr>
            <a:r>
              <a:rPr lang="cs-CZ" dirty="0"/>
              <a:t>mezi cestovateli se proto vedou spory </a:t>
            </a:r>
          </a:p>
          <a:p>
            <a:pPr marL="514350" indent="-514350">
              <a:buAutoNum type="alphaUcParenR"/>
            </a:pPr>
            <a:r>
              <a:rPr lang="cs-CZ" dirty="0"/>
              <a:t>než se jeden řidič dostane na širší část silnice </a:t>
            </a:r>
          </a:p>
          <a:p>
            <a:pPr marL="514350" indent="-514350">
              <a:buAutoNum type="alphaUcParenR"/>
            </a:pPr>
            <a:r>
              <a:rPr lang="cs-CZ" dirty="0"/>
              <a:t>za deště se na </a:t>
            </a:r>
            <a:r>
              <a:rPr lang="cs-CZ" dirty="0" err="1"/>
              <a:t>North</a:t>
            </a:r>
            <a:r>
              <a:rPr lang="cs-CZ" dirty="0"/>
              <a:t> </a:t>
            </a:r>
            <a:r>
              <a:rPr lang="cs-CZ" dirty="0" err="1"/>
              <a:t>Yungas</a:t>
            </a:r>
            <a:r>
              <a:rPr lang="cs-CZ" dirty="0"/>
              <a:t> </a:t>
            </a:r>
            <a:r>
              <a:rPr lang="cs-CZ" dirty="0" err="1"/>
              <a:t>Road</a:t>
            </a:r>
            <a:r>
              <a:rPr lang="cs-CZ" dirty="0"/>
              <a:t> také sesouvá půda </a:t>
            </a:r>
          </a:p>
          <a:p>
            <a:pPr marL="514350" indent="-514350">
              <a:buAutoNum type="alphaUcParenR"/>
            </a:pPr>
            <a:r>
              <a:rPr lang="cs-CZ" dirty="0"/>
              <a:t>ve směru od města La Paz se silnice vine v nadmořské výšce</a:t>
            </a:r>
          </a:p>
        </p:txBody>
      </p:sp>
    </p:spTree>
    <p:extLst>
      <p:ext uri="{BB962C8B-B14F-4D97-AF65-F5344CB8AC3E}">
        <p14:creationId xmlns:p14="http://schemas.microsoft.com/office/powerpoint/2010/main" val="3865870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B434B2-51DF-4DAC-98C0-69ED05C93D0B}"/>
              </a:ext>
            </a:extLst>
          </p:cNvPr>
          <p:cNvSpPr>
            <a:spLocks noGrp="1"/>
          </p:cNvSpPr>
          <p:nvPr>
            <p:ph type="title"/>
          </p:nvPr>
        </p:nvSpPr>
        <p:spPr>
          <a:xfrm>
            <a:off x="838200" y="737833"/>
            <a:ext cx="10515600" cy="1325563"/>
          </a:xfrm>
        </p:spPr>
        <p:txBody>
          <a:bodyPr>
            <a:normAutofit fontScale="90000"/>
          </a:bodyPr>
          <a:lstStyle/>
          <a:p>
            <a:r>
              <a:rPr lang="cs-CZ" dirty="0"/>
              <a:t>Ve kterém z následujících úseků výchozího textu se vyskytují dvě zájmena?</a:t>
            </a:r>
            <a:br>
              <a:rPr lang="cs-CZ" dirty="0"/>
            </a:br>
            <a:endParaRPr lang="cs-CZ" dirty="0"/>
          </a:p>
        </p:txBody>
      </p:sp>
      <p:sp>
        <p:nvSpPr>
          <p:cNvPr id="3" name="Zástupný symbol pro obsah 2">
            <a:extLst>
              <a:ext uri="{FF2B5EF4-FFF2-40B4-BE49-F238E27FC236}">
                <a16:creationId xmlns:a16="http://schemas.microsoft.com/office/drawing/2014/main" id="{499A0B2C-ACB5-4C7E-9684-180EFBA8C67E}"/>
              </a:ext>
            </a:extLst>
          </p:cNvPr>
          <p:cNvSpPr>
            <a:spLocks noGrp="1"/>
          </p:cNvSpPr>
          <p:nvPr>
            <p:ph sz="quarter" idx="13"/>
          </p:nvPr>
        </p:nvSpPr>
        <p:spPr>
          <a:xfrm>
            <a:off x="959093" y="2488698"/>
            <a:ext cx="10394707" cy="3311189"/>
          </a:xfrm>
        </p:spPr>
        <p:txBody>
          <a:bodyPr/>
          <a:lstStyle/>
          <a:p>
            <a:pPr marL="514350" indent="-514350">
              <a:buAutoNum type="alphaUcParenR"/>
            </a:pPr>
            <a:r>
              <a:rPr lang="cs-CZ" dirty="0"/>
              <a:t>nemám tu už žádné úkoly </a:t>
            </a:r>
          </a:p>
          <a:p>
            <a:pPr marL="514350" indent="-514350">
              <a:buAutoNum type="alphaUcParenR"/>
            </a:pPr>
            <a:r>
              <a:rPr lang="cs-CZ" dirty="0"/>
              <a:t>udělal jsem vše podle pokynů </a:t>
            </a:r>
          </a:p>
          <a:p>
            <a:pPr marL="514350" indent="-514350">
              <a:buAutoNum type="alphaUcParenR"/>
            </a:pPr>
            <a:r>
              <a:rPr lang="cs-CZ" dirty="0"/>
              <a:t>právě teď mám na sobě skafandr </a:t>
            </a:r>
          </a:p>
          <a:p>
            <a:pPr marL="514350" indent="-514350">
              <a:buAutoNum type="alphaUcParenR"/>
            </a:pPr>
            <a:r>
              <a:rPr lang="cs-CZ" dirty="0"/>
              <a:t>která byla přes rok mým domovem</a:t>
            </a:r>
          </a:p>
        </p:txBody>
      </p:sp>
    </p:spTree>
    <p:extLst>
      <p:ext uri="{BB962C8B-B14F-4D97-AF65-F5344CB8AC3E}">
        <p14:creationId xmlns:p14="http://schemas.microsoft.com/office/powerpoint/2010/main" val="3007670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AAA09-5370-4144-B369-7C3D15B3B8A4}"/>
              </a:ext>
            </a:extLst>
          </p:cNvPr>
          <p:cNvSpPr>
            <a:spLocks noGrp="1"/>
          </p:cNvSpPr>
          <p:nvPr>
            <p:ph type="title"/>
          </p:nvPr>
        </p:nvSpPr>
        <p:spPr>
          <a:xfrm>
            <a:off x="838200" y="939283"/>
            <a:ext cx="10515600" cy="1325563"/>
          </a:xfrm>
        </p:spPr>
        <p:txBody>
          <a:bodyPr>
            <a:normAutofit fontScale="90000"/>
          </a:bodyPr>
          <a:lstStyle/>
          <a:p>
            <a:r>
              <a:rPr lang="cs-CZ" dirty="0"/>
              <a:t>Určete pád a vzor podstatných jmen, která jsou ve výchozím textu podtržena.</a:t>
            </a:r>
            <a:br>
              <a:rPr lang="cs-CZ" dirty="0"/>
            </a:br>
            <a:endParaRPr lang="cs-CZ" dirty="0"/>
          </a:p>
        </p:txBody>
      </p:sp>
      <p:sp>
        <p:nvSpPr>
          <p:cNvPr id="3" name="Zástupný symbol pro obsah 2">
            <a:extLst>
              <a:ext uri="{FF2B5EF4-FFF2-40B4-BE49-F238E27FC236}">
                <a16:creationId xmlns:a16="http://schemas.microsoft.com/office/drawing/2014/main" id="{E99AC055-AD4E-4AB3-BF97-3F36CCF2BB15}"/>
              </a:ext>
            </a:extLst>
          </p:cNvPr>
          <p:cNvSpPr>
            <a:spLocks noGrp="1"/>
          </p:cNvSpPr>
          <p:nvPr>
            <p:ph sz="quarter" idx="13"/>
          </p:nvPr>
        </p:nvSpPr>
        <p:spPr>
          <a:xfrm>
            <a:off x="838200" y="2458672"/>
            <a:ext cx="10394707" cy="3311189"/>
          </a:xfrm>
        </p:spPr>
        <p:txBody>
          <a:bodyPr/>
          <a:lstStyle/>
          <a:p>
            <a:pPr marL="0" indent="0">
              <a:buNone/>
            </a:pPr>
            <a:r>
              <a:rPr lang="cs-CZ" dirty="0"/>
              <a:t>V </a:t>
            </a:r>
            <a:r>
              <a:rPr lang="cs-CZ" u="sng" dirty="0"/>
              <a:t>reportáži </a:t>
            </a:r>
            <a:r>
              <a:rPr lang="cs-CZ" dirty="0"/>
              <a:t>o Miloši Formanovi, jehož </a:t>
            </a:r>
            <a:r>
              <a:rPr lang="cs-CZ" u="sng" dirty="0"/>
              <a:t>film</a:t>
            </a:r>
            <a:r>
              <a:rPr lang="cs-CZ" dirty="0"/>
              <a:t> Amadeus zná každý filmový fanoušek, jsem se dozvěděl zajímavé informace. </a:t>
            </a:r>
          </a:p>
        </p:txBody>
      </p:sp>
    </p:spTree>
    <p:extLst>
      <p:ext uri="{BB962C8B-B14F-4D97-AF65-F5344CB8AC3E}">
        <p14:creationId xmlns:p14="http://schemas.microsoft.com/office/powerpoint/2010/main" val="2692433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F0B638-CFBB-4720-821E-8200481DAD22}"/>
              </a:ext>
            </a:extLst>
          </p:cNvPr>
          <p:cNvSpPr>
            <a:spLocks noGrp="1"/>
          </p:cNvSpPr>
          <p:nvPr>
            <p:ph type="title"/>
          </p:nvPr>
        </p:nvSpPr>
        <p:spPr/>
        <p:txBody>
          <a:bodyPr/>
          <a:lstStyle/>
          <a:p>
            <a:r>
              <a:rPr lang="cs-CZ" b="1" dirty="0"/>
              <a:t>Význam slov</a:t>
            </a:r>
          </a:p>
        </p:txBody>
      </p:sp>
      <p:sp>
        <p:nvSpPr>
          <p:cNvPr id="3" name="Zástupný symbol pro obsah 2">
            <a:extLst>
              <a:ext uri="{FF2B5EF4-FFF2-40B4-BE49-F238E27FC236}">
                <a16:creationId xmlns:a16="http://schemas.microsoft.com/office/drawing/2014/main" id="{1D91792E-D1AD-4BB9-8D00-DE4671D03106}"/>
              </a:ext>
            </a:extLst>
          </p:cNvPr>
          <p:cNvSpPr>
            <a:spLocks noGrp="1"/>
          </p:cNvSpPr>
          <p:nvPr>
            <p:ph sz="quarter" idx="13"/>
          </p:nvPr>
        </p:nvSpPr>
        <p:spPr/>
        <p:txBody>
          <a:bodyPr/>
          <a:lstStyle/>
          <a:p>
            <a:pPr marL="0" indent="0">
              <a:buNone/>
            </a:pPr>
            <a:r>
              <a:rPr lang="cs-CZ" dirty="0"/>
              <a:t>Slovo nadřazené</a:t>
            </a:r>
          </a:p>
          <a:p>
            <a:pPr marL="0" indent="0">
              <a:buNone/>
            </a:pPr>
            <a:r>
              <a:rPr lang="cs-CZ" dirty="0"/>
              <a:t>Slovo podřazené</a:t>
            </a:r>
          </a:p>
          <a:p>
            <a:pPr marL="0" indent="0">
              <a:buNone/>
            </a:pPr>
            <a:r>
              <a:rPr lang="cs-CZ" dirty="0"/>
              <a:t>Slovo souřadné</a:t>
            </a:r>
          </a:p>
          <a:p>
            <a:pPr marL="0" indent="0">
              <a:buNone/>
            </a:pPr>
            <a:r>
              <a:rPr lang="cs-CZ" dirty="0"/>
              <a:t>Synonymie</a:t>
            </a:r>
          </a:p>
          <a:p>
            <a:pPr marL="0" indent="0">
              <a:buNone/>
            </a:pPr>
            <a:r>
              <a:rPr lang="cs-CZ" dirty="0"/>
              <a:t>Antonymie</a:t>
            </a:r>
          </a:p>
          <a:p>
            <a:pPr marL="0" indent="0">
              <a:buNone/>
            </a:pPr>
            <a:r>
              <a:rPr lang="cs-CZ" dirty="0"/>
              <a:t>Homonymie </a:t>
            </a:r>
          </a:p>
        </p:txBody>
      </p:sp>
    </p:spTree>
    <p:extLst>
      <p:ext uri="{BB962C8B-B14F-4D97-AF65-F5344CB8AC3E}">
        <p14:creationId xmlns:p14="http://schemas.microsoft.com/office/powerpoint/2010/main" val="457186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A9DBD-1CDC-4820-B6B9-D7146CD14ACB}"/>
              </a:ext>
            </a:extLst>
          </p:cNvPr>
          <p:cNvSpPr>
            <a:spLocks noGrp="1"/>
          </p:cNvSpPr>
          <p:nvPr>
            <p:ph type="title"/>
          </p:nvPr>
        </p:nvSpPr>
        <p:spPr>
          <a:xfrm>
            <a:off x="898646" y="828951"/>
            <a:ext cx="10515600" cy="1325563"/>
          </a:xfrm>
        </p:spPr>
        <p:txBody>
          <a:bodyPr>
            <a:normAutofit fontScale="90000"/>
          </a:bodyPr>
          <a:lstStyle/>
          <a:p>
            <a:r>
              <a:rPr lang="cs-CZ" dirty="0"/>
              <a:t>Ve které z následujících možností je významový vztah mezi slovy nejpodobnější vztahu ve dvojici slov </a:t>
            </a:r>
            <a:r>
              <a:rPr lang="cs-CZ" b="1" dirty="0"/>
              <a:t>člověk – dav</a:t>
            </a:r>
            <a:r>
              <a:rPr lang="cs-CZ" dirty="0"/>
              <a:t>?</a:t>
            </a:r>
          </a:p>
        </p:txBody>
      </p:sp>
      <p:sp>
        <p:nvSpPr>
          <p:cNvPr id="3" name="Zástupný symbol pro obsah 2">
            <a:extLst>
              <a:ext uri="{FF2B5EF4-FFF2-40B4-BE49-F238E27FC236}">
                <a16:creationId xmlns:a16="http://schemas.microsoft.com/office/drawing/2014/main" id="{F2DAA399-6E71-41B7-8C15-ADE9E5FEF0D2}"/>
              </a:ext>
            </a:extLst>
          </p:cNvPr>
          <p:cNvSpPr>
            <a:spLocks noGrp="1"/>
          </p:cNvSpPr>
          <p:nvPr>
            <p:ph sz="quarter" idx="13"/>
          </p:nvPr>
        </p:nvSpPr>
        <p:spPr>
          <a:xfrm>
            <a:off x="1118119" y="3047892"/>
            <a:ext cx="10394707" cy="3311189"/>
          </a:xfrm>
        </p:spPr>
        <p:txBody>
          <a:bodyPr/>
          <a:lstStyle/>
          <a:p>
            <a:pPr marL="514350" indent="-514350">
              <a:buAutoNum type="alphaUcParenR"/>
            </a:pPr>
            <a:r>
              <a:rPr lang="cs-CZ" dirty="0"/>
              <a:t>pták – hejno </a:t>
            </a:r>
          </a:p>
          <a:p>
            <a:pPr marL="514350" indent="-514350">
              <a:buAutoNum type="alphaUcParenR"/>
            </a:pPr>
            <a:r>
              <a:rPr lang="cs-CZ" dirty="0"/>
              <a:t>dělo – vojsko </a:t>
            </a:r>
          </a:p>
          <a:p>
            <a:pPr marL="514350" indent="-514350">
              <a:buAutoNum type="alphaUcParenR"/>
            </a:pPr>
            <a:r>
              <a:rPr lang="cs-CZ" dirty="0"/>
              <a:t>křídlo – hmyz </a:t>
            </a:r>
          </a:p>
          <a:p>
            <a:pPr marL="514350" indent="-514350">
              <a:buAutoNum type="alphaUcParenR"/>
            </a:pPr>
            <a:r>
              <a:rPr lang="cs-CZ" dirty="0"/>
              <a:t>jedinec – zběh</a:t>
            </a:r>
          </a:p>
        </p:txBody>
      </p:sp>
    </p:spTree>
    <p:extLst>
      <p:ext uri="{BB962C8B-B14F-4D97-AF65-F5344CB8AC3E}">
        <p14:creationId xmlns:p14="http://schemas.microsoft.com/office/powerpoint/2010/main" val="2729175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C5B63F-A038-45CB-B60C-1B2982C07CE4}"/>
              </a:ext>
            </a:extLst>
          </p:cNvPr>
          <p:cNvSpPr>
            <a:spLocks noGrp="1"/>
          </p:cNvSpPr>
          <p:nvPr>
            <p:ph type="title"/>
          </p:nvPr>
        </p:nvSpPr>
        <p:spPr>
          <a:xfrm>
            <a:off x="838200" y="643421"/>
            <a:ext cx="10515600" cy="1325563"/>
          </a:xfrm>
        </p:spPr>
        <p:txBody>
          <a:bodyPr/>
          <a:lstStyle/>
          <a:p>
            <a:r>
              <a:rPr lang="cs-CZ" dirty="0"/>
              <a:t>Kterou z následujících dvojic slov nelze v textu považovat za antonyma?</a:t>
            </a:r>
          </a:p>
        </p:txBody>
      </p:sp>
      <p:sp>
        <p:nvSpPr>
          <p:cNvPr id="3" name="Zástupný symbol pro obsah 2">
            <a:extLst>
              <a:ext uri="{FF2B5EF4-FFF2-40B4-BE49-F238E27FC236}">
                <a16:creationId xmlns:a16="http://schemas.microsoft.com/office/drawing/2014/main" id="{6B2260FA-7902-42B0-BFD6-35F893033739}"/>
              </a:ext>
            </a:extLst>
          </p:cNvPr>
          <p:cNvSpPr>
            <a:spLocks noGrp="1"/>
          </p:cNvSpPr>
          <p:nvPr>
            <p:ph sz="quarter" idx="13"/>
          </p:nvPr>
        </p:nvSpPr>
        <p:spPr>
          <a:xfrm>
            <a:off x="838200" y="2500718"/>
            <a:ext cx="10394707" cy="3311189"/>
          </a:xfrm>
        </p:spPr>
        <p:txBody>
          <a:bodyPr>
            <a:normAutofit fontScale="70000" lnSpcReduction="20000"/>
          </a:bodyPr>
          <a:lstStyle/>
          <a:p>
            <a:pPr marL="0" indent="0">
              <a:buNone/>
            </a:pPr>
            <a:r>
              <a:rPr lang="cs-CZ" b="1" dirty="0"/>
              <a:t>Vznik</a:t>
            </a:r>
            <a:r>
              <a:rPr lang="cs-CZ" dirty="0"/>
              <a:t> této stavby, jejíž krása ohromila celý svět, je spojen s romantickým příběhem.</a:t>
            </a:r>
          </a:p>
          <a:p>
            <a:pPr marL="0" indent="0">
              <a:buNone/>
            </a:pPr>
            <a:r>
              <a:rPr lang="cs-CZ" dirty="0"/>
              <a:t>Politická situace však způsobila, že trvalo pět let, než se mohl se svou láskou </a:t>
            </a:r>
            <a:r>
              <a:rPr lang="cs-CZ" b="1" dirty="0"/>
              <a:t>konečně </a:t>
            </a:r>
            <a:r>
              <a:rPr lang="cs-CZ" dirty="0"/>
              <a:t>oženit.</a:t>
            </a:r>
          </a:p>
          <a:p>
            <a:pPr marL="0" indent="0">
              <a:buNone/>
            </a:pPr>
            <a:r>
              <a:rPr lang="cs-CZ" dirty="0"/>
              <a:t>Svého muže doprovázela na výpravách a probírala s ním </a:t>
            </a:r>
            <a:r>
              <a:rPr lang="cs-CZ" b="1" dirty="0"/>
              <a:t>důležité</a:t>
            </a:r>
            <a:r>
              <a:rPr lang="cs-CZ" dirty="0"/>
              <a:t> státní záležitosti. </a:t>
            </a:r>
          </a:p>
          <a:p>
            <a:pPr marL="0" indent="0">
              <a:buNone/>
            </a:pPr>
            <a:r>
              <a:rPr lang="cs-CZ" dirty="0"/>
              <a:t>Když zemřela, sklíčený císař </a:t>
            </a:r>
            <a:r>
              <a:rPr lang="cs-CZ" b="1" dirty="0"/>
              <a:t>vyhlásil</a:t>
            </a:r>
            <a:r>
              <a:rPr lang="cs-CZ" dirty="0"/>
              <a:t> státní smutek.</a:t>
            </a:r>
          </a:p>
          <a:p>
            <a:pPr marL="0" indent="0">
              <a:buNone/>
            </a:pPr>
            <a:endParaRPr lang="cs-CZ" dirty="0"/>
          </a:p>
          <a:p>
            <a:pPr marL="514350" indent="-514350">
              <a:buAutoNum type="alphaUcParenR"/>
            </a:pPr>
            <a:r>
              <a:rPr lang="cs-CZ" dirty="0"/>
              <a:t>vznik – zánik </a:t>
            </a:r>
          </a:p>
          <a:p>
            <a:pPr marL="514350" indent="-514350">
              <a:buAutoNum type="alphaUcParenR"/>
            </a:pPr>
            <a:r>
              <a:rPr lang="cs-CZ" dirty="0"/>
              <a:t>konečně – nekonečně </a:t>
            </a:r>
          </a:p>
          <a:p>
            <a:pPr marL="514350" indent="-514350">
              <a:buAutoNum type="alphaUcParenR"/>
            </a:pPr>
            <a:r>
              <a:rPr lang="cs-CZ" dirty="0"/>
              <a:t>důležité – bezvýznamné </a:t>
            </a:r>
          </a:p>
          <a:p>
            <a:pPr marL="514350" indent="-514350">
              <a:buAutoNum type="alphaUcParenR"/>
            </a:pPr>
            <a:r>
              <a:rPr lang="cs-CZ" dirty="0"/>
              <a:t>vyhlásil – nevyhlásil</a:t>
            </a:r>
          </a:p>
        </p:txBody>
      </p:sp>
    </p:spTree>
    <p:extLst>
      <p:ext uri="{BB962C8B-B14F-4D97-AF65-F5344CB8AC3E}">
        <p14:creationId xmlns:p14="http://schemas.microsoft.com/office/powerpoint/2010/main" val="2588069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839EBA-574C-4CAC-9655-2789B4E9715F}"/>
              </a:ext>
            </a:extLst>
          </p:cNvPr>
          <p:cNvSpPr>
            <a:spLocks noGrp="1"/>
          </p:cNvSpPr>
          <p:nvPr>
            <p:ph type="title"/>
          </p:nvPr>
        </p:nvSpPr>
        <p:spPr>
          <a:xfrm>
            <a:off x="838200" y="895212"/>
            <a:ext cx="10515600" cy="1325563"/>
          </a:xfrm>
        </p:spPr>
        <p:txBody>
          <a:bodyPr>
            <a:normAutofit fontScale="90000"/>
          </a:bodyPr>
          <a:lstStyle/>
          <a:p>
            <a:r>
              <a:rPr lang="cs-CZ" dirty="0"/>
              <a:t>Ve které z následujících možností jsou významové vztahy mezi slovy nejpodobnější vztahům v trojici slov v </a:t>
            </a:r>
            <a:r>
              <a:rPr lang="cs-CZ" b="1" dirty="0"/>
              <a:t>Rusko – země – Čína</a:t>
            </a:r>
            <a:r>
              <a:rPr lang="cs-CZ" dirty="0"/>
              <a:t>?</a:t>
            </a:r>
          </a:p>
        </p:txBody>
      </p:sp>
      <p:sp>
        <p:nvSpPr>
          <p:cNvPr id="3" name="Zástupný symbol pro obsah 2">
            <a:extLst>
              <a:ext uri="{FF2B5EF4-FFF2-40B4-BE49-F238E27FC236}">
                <a16:creationId xmlns:a16="http://schemas.microsoft.com/office/drawing/2014/main" id="{915E68B7-7E14-4B91-85A8-83BCC7477B23}"/>
              </a:ext>
            </a:extLst>
          </p:cNvPr>
          <p:cNvSpPr>
            <a:spLocks noGrp="1"/>
          </p:cNvSpPr>
          <p:nvPr>
            <p:ph sz="quarter" idx="13"/>
          </p:nvPr>
        </p:nvSpPr>
        <p:spPr>
          <a:xfrm>
            <a:off x="959093" y="2792266"/>
            <a:ext cx="10394707" cy="3311189"/>
          </a:xfrm>
        </p:spPr>
        <p:txBody>
          <a:bodyPr/>
          <a:lstStyle/>
          <a:p>
            <a:pPr marL="514350" indent="-514350">
              <a:buAutoNum type="alphaUcParenR"/>
            </a:pPr>
            <a:r>
              <a:rPr lang="cs-CZ" dirty="0"/>
              <a:t>střední – rod – moře </a:t>
            </a:r>
          </a:p>
          <a:p>
            <a:pPr marL="514350" indent="-514350">
              <a:buAutoNum type="alphaUcParenR"/>
            </a:pPr>
            <a:r>
              <a:rPr lang="cs-CZ" dirty="0"/>
              <a:t>tvar – infinitiv – zpívat </a:t>
            </a:r>
          </a:p>
          <a:p>
            <a:pPr marL="514350" indent="-514350">
              <a:buAutoNum type="alphaUcParenR"/>
            </a:pPr>
            <a:r>
              <a:rPr lang="cs-CZ" dirty="0"/>
              <a:t>holý – rozvitý – podmět </a:t>
            </a:r>
          </a:p>
          <a:p>
            <a:pPr marL="514350" indent="-514350">
              <a:buAutoNum type="alphaUcParenR"/>
            </a:pPr>
            <a:r>
              <a:rPr lang="cs-CZ" dirty="0"/>
              <a:t>něco – zájmeno – žádný</a:t>
            </a:r>
          </a:p>
        </p:txBody>
      </p:sp>
    </p:spTree>
    <p:extLst>
      <p:ext uri="{BB962C8B-B14F-4D97-AF65-F5344CB8AC3E}">
        <p14:creationId xmlns:p14="http://schemas.microsoft.com/office/powerpoint/2010/main" val="1246934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2AFF50-1E7B-43C2-AF33-6EC361F8FB57}"/>
              </a:ext>
            </a:extLst>
          </p:cNvPr>
          <p:cNvSpPr>
            <a:spLocks noGrp="1"/>
          </p:cNvSpPr>
          <p:nvPr>
            <p:ph type="title"/>
          </p:nvPr>
        </p:nvSpPr>
        <p:spPr/>
        <p:txBody>
          <a:bodyPr/>
          <a:lstStyle/>
          <a:p>
            <a:r>
              <a:rPr lang="cs-CZ" b="1" dirty="0"/>
              <a:t>Literární teorie</a:t>
            </a:r>
          </a:p>
        </p:txBody>
      </p:sp>
      <p:sp>
        <p:nvSpPr>
          <p:cNvPr id="3" name="Zástupný symbol pro obsah 2">
            <a:extLst>
              <a:ext uri="{FF2B5EF4-FFF2-40B4-BE49-F238E27FC236}">
                <a16:creationId xmlns:a16="http://schemas.microsoft.com/office/drawing/2014/main" id="{E404DCD6-C46D-4D1D-A34F-B30055A1455B}"/>
              </a:ext>
            </a:extLst>
          </p:cNvPr>
          <p:cNvSpPr>
            <a:spLocks noGrp="1"/>
          </p:cNvSpPr>
          <p:nvPr>
            <p:ph idx="1"/>
          </p:nvPr>
        </p:nvSpPr>
        <p:spPr/>
        <p:txBody>
          <a:bodyPr/>
          <a:lstStyle/>
          <a:p>
            <a:pPr marL="0" indent="0">
              <a:buNone/>
            </a:pPr>
            <a:r>
              <a:rPr lang="cs-CZ" dirty="0"/>
              <a:t>Próza</a:t>
            </a:r>
          </a:p>
          <a:p>
            <a:pPr marL="0" indent="0">
              <a:buNone/>
            </a:pPr>
            <a:r>
              <a:rPr lang="cs-CZ" dirty="0"/>
              <a:t>Poezie</a:t>
            </a:r>
          </a:p>
          <a:p>
            <a:pPr marL="0" indent="0">
              <a:buNone/>
            </a:pPr>
            <a:r>
              <a:rPr lang="cs-CZ" dirty="0"/>
              <a:t>Epika </a:t>
            </a:r>
          </a:p>
          <a:p>
            <a:pPr marL="0" indent="0">
              <a:buNone/>
            </a:pPr>
            <a:r>
              <a:rPr lang="cs-CZ" dirty="0"/>
              <a:t>Lyrika</a:t>
            </a:r>
          </a:p>
          <a:p>
            <a:pPr marL="0" indent="0">
              <a:buNone/>
            </a:pPr>
            <a:r>
              <a:rPr lang="cs-CZ" dirty="0"/>
              <a:t>Drama </a:t>
            </a:r>
          </a:p>
          <a:p>
            <a:pPr marL="0" indent="0">
              <a:buNone/>
            </a:pPr>
            <a:r>
              <a:rPr lang="cs-CZ" dirty="0"/>
              <a:t>Verš</a:t>
            </a:r>
          </a:p>
          <a:p>
            <a:pPr marL="0" indent="0">
              <a:buNone/>
            </a:pPr>
            <a:r>
              <a:rPr lang="cs-CZ" dirty="0"/>
              <a:t>Rým</a:t>
            </a:r>
          </a:p>
        </p:txBody>
      </p:sp>
    </p:spTree>
    <p:extLst>
      <p:ext uri="{BB962C8B-B14F-4D97-AF65-F5344CB8AC3E}">
        <p14:creationId xmlns:p14="http://schemas.microsoft.com/office/powerpoint/2010/main" val="2170852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1D41BA-8DEC-4EB9-82F4-B340472A0855}"/>
              </a:ext>
            </a:extLst>
          </p:cNvPr>
          <p:cNvSpPr>
            <a:spLocks noGrp="1"/>
          </p:cNvSpPr>
          <p:nvPr>
            <p:ph type="title"/>
          </p:nvPr>
        </p:nvSpPr>
        <p:spPr/>
        <p:txBody>
          <a:bodyPr/>
          <a:lstStyle/>
          <a:p>
            <a:r>
              <a:rPr lang="cs-CZ" b="1" dirty="0"/>
              <a:t>Pravopis</a:t>
            </a:r>
          </a:p>
        </p:txBody>
      </p:sp>
      <p:sp>
        <p:nvSpPr>
          <p:cNvPr id="3" name="Zástupný symbol pro obsah 2">
            <a:extLst>
              <a:ext uri="{FF2B5EF4-FFF2-40B4-BE49-F238E27FC236}">
                <a16:creationId xmlns:a16="http://schemas.microsoft.com/office/drawing/2014/main" id="{4E8BD2F9-0DD7-4D1F-8D94-3E60431BCDB9}"/>
              </a:ext>
            </a:extLst>
          </p:cNvPr>
          <p:cNvSpPr>
            <a:spLocks noGrp="1"/>
          </p:cNvSpPr>
          <p:nvPr>
            <p:ph sz="quarter" idx="13"/>
          </p:nvPr>
        </p:nvSpPr>
        <p:spPr/>
        <p:txBody>
          <a:bodyPr/>
          <a:lstStyle/>
          <a:p>
            <a:endParaRPr lang="cs-CZ"/>
          </a:p>
        </p:txBody>
      </p:sp>
    </p:spTree>
    <p:extLst>
      <p:ext uri="{BB962C8B-B14F-4D97-AF65-F5344CB8AC3E}">
        <p14:creationId xmlns:p14="http://schemas.microsoft.com/office/powerpoint/2010/main" val="1081871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0A4C26-7F4D-4396-8195-AC5EC4F6BE2B}"/>
              </a:ext>
            </a:extLst>
          </p:cNvPr>
          <p:cNvSpPr>
            <a:spLocks noGrp="1"/>
          </p:cNvSpPr>
          <p:nvPr>
            <p:ph type="title"/>
          </p:nvPr>
        </p:nvSpPr>
        <p:spPr>
          <a:xfrm>
            <a:off x="838200" y="365125"/>
            <a:ext cx="10515600" cy="2271749"/>
          </a:xfrm>
        </p:spPr>
        <p:txBody>
          <a:bodyPr>
            <a:normAutofit fontScale="90000"/>
          </a:bodyPr>
          <a:lstStyle/>
          <a:p>
            <a:r>
              <a:rPr lang="cs-CZ" dirty="0"/>
              <a:t>Na vynechaná místa (*) ve výchozím textu je třeba doplnit ě/ně tak, aby text byl pravopisně správně. Ve které z následujících možností jsou ě/ně uvedena v odpovídajícím pořadí?</a:t>
            </a:r>
          </a:p>
        </p:txBody>
      </p:sp>
      <p:sp>
        <p:nvSpPr>
          <p:cNvPr id="3" name="Zástupný symbol pro obsah 2">
            <a:extLst>
              <a:ext uri="{FF2B5EF4-FFF2-40B4-BE49-F238E27FC236}">
                <a16:creationId xmlns:a16="http://schemas.microsoft.com/office/drawing/2014/main" id="{1096382E-49AB-4D1C-B223-E823FA829FAB}"/>
              </a:ext>
            </a:extLst>
          </p:cNvPr>
          <p:cNvSpPr>
            <a:spLocks noGrp="1"/>
          </p:cNvSpPr>
          <p:nvPr>
            <p:ph sz="quarter" idx="13"/>
          </p:nvPr>
        </p:nvSpPr>
        <p:spPr>
          <a:xfrm>
            <a:off x="959093" y="3020326"/>
            <a:ext cx="10394707" cy="3311189"/>
          </a:xfrm>
        </p:spPr>
        <p:txBody>
          <a:bodyPr/>
          <a:lstStyle/>
          <a:p>
            <a:pPr marL="0" indent="0">
              <a:buNone/>
            </a:pPr>
            <a:r>
              <a:rPr lang="cs-CZ" dirty="0"/>
              <a:t>Musí jít o </a:t>
            </a:r>
            <a:r>
              <a:rPr lang="cs-CZ" dirty="0" err="1"/>
              <a:t>nedorozum</a:t>
            </a:r>
            <a:r>
              <a:rPr lang="cs-CZ" dirty="0"/>
              <a:t>*ní, dobře vím, že m* by nikdy </a:t>
            </a:r>
            <a:r>
              <a:rPr lang="cs-CZ" dirty="0" err="1"/>
              <a:t>zám</a:t>
            </a:r>
            <a:r>
              <a:rPr lang="cs-CZ" dirty="0"/>
              <a:t>*</a:t>
            </a:r>
            <a:r>
              <a:rPr lang="cs-CZ" dirty="0" err="1"/>
              <a:t>rně</a:t>
            </a:r>
            <a:r>
              <a:rPr lang="cs-CZ" dirty="0"/>
              <a:t> neublížil.</a:t>
            </a:r>
          </a:p>
          <a:p>
            <a:pPr marL="514350" indent="-514350">
              <a:buAutoNum type="alphaUcParenR"/>
            </a:pPr>
            <a:r>
              <a:rPr lang="cs-CZ" dirty="0"/>
              <a:t>ě – ně – ě </a:t>
            </a:r>
          </a:p>
          <a:p>
            <a:pPr marL="514350" indent="-514350">
              <a:buAutoNum type="alphaUcParenR"/>
            </a:pPr>
            <a:r>
              <a:rPr lang="cs-CZ" dirty="0"/>
              <a:t>ě – ě – ně </a:t>
            </a:r>
          </a:p>
          <a:p>
            <a:pPr marL="514350" indent="-514350">
              <a:buAutoNum type="alphaUcParenR"/>
            </a:pPr>
            <a:r>
              <a:rPr lang="cs-CZ" dirty="0"/>
              <a:t>ně – ně – ě </a:t>
            </a:r>
          </a:p>
          <a:p>
            <a:pPr marL="514350" indent="-514350">
              <a:buAutoNum type="alphaUcParenR"/>
            </a:pPr>
            <a:r>
              <a:rPr lang="cs-CZ" dirty="0"/>
              <a:t>ně – ě – ně</a:t>
            </a:r>
          </a:p>
        </p:txBody>
      </p:sp>
    </p:spTree>
    <p:extLst>
      <p:ext uri="{BB962C8B-B14F-4D97-AF65-F5344CB8AC3E}">
        <p14:creationId xmlns:p14="http://schemas.microsoft.com/office/powerpoint/2010/main" val="314205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F18B20-FF06-4B3F-A94D-4129F7EAE883}"/>
              </a:ext>
            </a:extLst>
          </p:cNvPr>
          <p:cNvSpPr>
            <a:spLocks noGrp="1"/>
          </p:cNvSpPr>
          <p:nvPr>
            <p:ph type="title"/>
          </p:nvPr>
        </p:nvSpPr>
        <p:spPr/>
        <p:txBody>
          <a:bodyPr/>
          <a:lstStyle/>
          <a:p>
            <a:r>
              <a:rPr lang="cs-CZ" dirty="0"/>
              <a:t>Která z následujících vět obsahuje pravopisnou chybu? </a:t>
            </a:r>
          </a:p>
        </p:txBody>
      </p:sp>
      <p:sp>
        <p:nvSpPr>
          <p:cNvPr id="3" name="Zástupný symbol pro obsah 2">
            <a:extLst>
              <a:ext uri="{FF2B5EF4-FFF2-40B4-BE49-F238E27FC236}">
                <a16:creationId xmlns:a16="http://schemas.microsoft.com/office/drawing/2014/main" id="{0F8D867A-3B91-4C89-BCF5-65136F891969}"/>
              </a:ext>
            </a:extLst>
          </p:cNvPr>
          <p:cNvSpPr>
            <a:spLocks noGrp="1"/>
          </p:cNvSpPr>
          <p:nvPr>
            <p:ph sz="quarter" idx="13"/>
          </p:nvPr>
        </p:nvSpPr>
        <p:spPr/>
        <p:txBody>
          <a:bodyPr/>
          <a:lstStyle/>
          <a:p>
            <a:pPr marL="514350" indent="-514350">
              <a:buAutoNum type="alphaUcParenR"/>
            </a:pPr>
            <a:r>
              <a:rPr lang="cs-CZ" dirty="0"/>
              <a:t>Kam pozveme manžele Svobodovy? </a:t>
            </a:r>
          </a:p>
          <a:p>
            <a:pPr marL="514350" indent="-514350">
              <a:buAutoNum type="alphaUcParenR"/>
            </a:pPr>
            <a:r>
              <a:rPr lang="cs-CZ" dirty="0"/>
              <a:t>Proč ho tolik udivují Lubošovi znalosti? </a:t>
            </a:r>
          </a:p>
          <a:p>
            <a:pPr marL="514350" indent="-514350">
              <a:buAutoNum type="alphaUcParenR"/>
            </a:pPr>
            <a:r>
              <a:rPr lang="cs-CZ" dirty="0"/>
              <a:t>Opravdu se Pavlovi líbí ty obrázkové knihy? </a:t>
            </a:r>
          </a:p>
          <a:p>
            <a:pPr marL="514350" indent="-514350">
              <a:buAutoNum type="alphaUcParenR"/>
            </a:pPr>
            <a:r>
              <a:rPr lang="cs-CZ" dirty="0"/>
              <a:t>Vážně jsou tyto Nerudovy básně stále aktuální?</a:t>
            </a:r>
          </a:p>
        </p:txBody>
      </p:sp>
    </p:spTree>
    <p:extLst>
      <p:ext uri="{BB962C8B-B14F-4D97-AF65-F5344CB8AC3E}">
        <p14:creationId xmlns:p14="http://schemas.microsoft.com/office/powerpoint/2010/main" val="2121166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9A892-B947-43F0-9E76-8BB2CB86F368}"/>
              </a:ext>
            </a:extLst>
          </p:cNvPr>
          <p:cNvSpPr>
            <a:spLocks noGrp="1"/>
          </p:cNvSpPr>
          <p:nvPr>
            <p:ph type="title"/>
          </p:nvPr>
        </p:nvSpPr>
        <p:spPr/>
        <p:txBody>
          <a:bodyPr/>
          <a:lstStyle/>
          <a:p>
            <a:r>
              <a:rPr lang="cs-CZ" b="1" dirty="0"/>
              <a:t>Skladba</a:t>
            </a:r>
          </a:p>
        </p:txBody>
      </p:sp>
      <p:sp>
        <p:nvSpPr>
          <p:cNvPr id="3" name="Zástupný symbol pro obsah 2">
            <a:extLst>
              <a:ext uri="{FF2B5EF4-FFF2-40B4-BE49-F238E27FC236}">
                <a16:creationId xmlns:a16="http://schemas.microsoft.com/office/drawing/2014/main" id="{62714226-9ADF-42D2-978E-425FAE257A52}"/>
              </a:ext>
            </a:extLst>
          </p:cNvPr>
          <p:cNvSpPr>
            <a:spLocks noGrp="1"/>
          </p:cNvSpPr>
          <p:nvPr>
            <p:ph sz="quarter" idx="13"/>
          </p:nvPr>
        </p:nvSpPr>
        <p:spPr/>
        <p:txBody>
          <a:bodyPr/>
          <a:lstStyle/>
          <a:p>
            <a:pPr marL="0" indent="0">
              <a:buNone/>
            </a:pPr>
            <a:r>
              <a:rPr lang="cs-CZ" dirty="0"/>
              <a:t>Větné členy (základní, rozvíjející)</a:t>
            </a:r>
          </a:p>
          <a:p>
            <a:pPr marL="0" indent="0">
              <a:buNone/>
            </a:pPr>
            <a:r>
              <a:rPr lang="cs-CZ" dirty="0"/>
              <a:t>Věta jednoduchá x souvětí</a:t>
            </a:r>
          </a:p>
          <a:p>
            <a:pPr marL="0" indent="0">
              <a:buNone/>
            </a:pPr>
            <a:r>
              <a:rPr lang="cs-CZ" dirty="0"/>
              <a:t>Souvětí souřadné, významové poměry mezi VH</a:t>
            </a:r>
          </a:p>
          <a:p>
            <a:pPr marL="0" indent="0">
              <a:buNone/>
            </a:pPr>
            <a:r>
              <a:rPr lang="cs-CZ" dirty="0"/>
              <a:t>Souvětí podřadné, druhy VV</a:t>
            </a:r>
          </a:p>
        </p:txBody>
      </p:sp>
    </p:spTree>
    <p:extLst>
      <p:ext uri="{BB962C8B-B14F-4D97-AF65-F5344CB8AC3E}">
        <p14:creationId xmlns:p14="http://schemas.microsoft.com/office/powerpoint/2010/main" val="3937089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A2C54-19F8-42AD-98D1-1E380F6C226A}"/>
              </a:ext>
            </a:extLst>
          </p:cNvPr>
          <p:cNvSpPr>
            <a:spLocks noGrp="1"/>
          </p:cNvSpPr>
          <p:nvPr>
            <p:ph type="title"/>
          </p:nvPr>
        </p:nvSpPr>
        <p:spPr/>
        <p:txBody>
          <a:bodyPr/>
          <a:lstStyle/>
          <a:p>
            <a:r>
              <a:rPr lang="cs-CZ" dirty="0"/>
              <a:t>Vypište z následujících vět základní skladební dvojice.</a:t>
            </a:r>
          </a:p>
        </p:txBody>
      </p:sp>
      <p:sp>
        <p:nvSpPr>
          <p:cNvPr id="3" name="Zástupný symbol pro obsah 2">
            <a:extLst>
              <a:ext uri="{FF2B5EF4-FFF2-40B4-BE49-F238E27FC236}">
                <a16:creationId xmlns:a16="http://schemas.microsoft.com/office/drawing/2014/main" id="{924C25E9-2B2B-4AC9-B604-EA28D4231407}"/>
              </a:ext>
            </a:extLst>
          </p:cNvPr>
          <p:cNvSpPr>
            <a:spLocks noGrp="1"/>
          </p:cNvSpPr>
          <p:nvPr>
            <p:ph sz="quarter" idx="13"/>
          </p:nvPr>
        </p:nvSpPr>
        <p:spPr/>
        <p:txBody>
          <a:bodyPr/>
          <a:lstStyle/>
          <a:p>
            <a:pPr marL="514350" indent="-514350">
              <a:buAutoNum type="arabicPeriod"/>
            </a:pPr>
            <a:r>
              <a:rPr lang="cs-CZ" dirty="0"/>
              <a:t>Tato hra rozhodně není první rizikovou výzvou zaplňující titulní stránky novin. </a:t>
            </a:r>
          </a:p>
          <a:p>
            <a:pPr marL="514350" indent="-514350">
              <a:buAutoNum type="arabicPeriod"/>
            </a:pPr>
            <a:r>
              <a:rPr lang="cs-CZ" dirty="0"/>
              <a:t>Řadou odborníků však byla samotná existence hry Modrá velryba zpochybněna.</a:t>
            </a:r>
          </a:p>
        </p:txBody>
      </p:sp>
    </p:spTree>
    <p:extLst>
      <p:ext uri="{BB962C8B-B14F-4D97-AF65-F5344CB8AC3E}">
        <p14:creationId xmlns:p14="http://schemas.microsoft.com/office/powerpoint/2010/main" val="1126265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0E707-245F-4262-9171-4E8B3EC09344}"/>
              </a:ext>
            </a:extLst>
          </p:cNvPr>
          <p:cNvSpPr>
            <a:spLocks noGrp="1"/>
          </p:cNvSpPr>
          <p:nvPr>
            <p:ph type="title"/>
          </p:nvPr>
        </p:nvSpPr>
        <p:spPr>
          <a:xfrm>
            <a:off x="625353" y="832958"/>
            <a:ext cx="10515600" cy="1325563"/>
          </a:xfrm>
        </p:spPr>
        <p:txBody>
          <a:bodyPr>
            <a:normAutofit/>
          </a:bodyPr>
          <a:lstStyle/>
          <a:p>
            <a:r>
              <a:rPr lang="cs-CZ" dirty="0"/>
              <a:t>Který z následujících úseků neobsahuje příslovečné určení místa?</a:t>
            </a:r>
          </a:p>
        </p:txBody>
      </p:sp>
      <p:sp>
        <p:nvSpPr>
          <p:cNvPr id="3" name="Zástupný symbol pro obsah 2">
            <a:extLst>
              <a:ext uri="{FF2B5EF4-FFF2-40B4-BE49-F238E27FC236}">
                <a16:creationId xmlns:a16="http://schemas.microsoft.com/office/drawing/2014/main" id="{9D44783E-BA75-4A21-82AA-476C425F93F1}"/>
              </a:ext>
            </a:extLst>
          </p:cNvPr>
          <p:cNvSpPr>
            <a:spLocks noGrp="1"/>
          </p:cNvSpPr>
          <p:nvPr>
            <p:ph sz="quarter" idx="13"/>
          </p:nvPr>
        </p:nvSpPr>
        <p:spPr>
          <a:xfrm>
            <a:off x="685800" y="2914000"/>
            <a:ext cx="10394707" cy="3311189"/>
          </a:xfrm>
        </p:spPr>
        <p:txBody>
          <a:bodyPr/>
          <a:lstStyle/>
          <a:p>
            <a:pPr marL="514350" indent="-514350">
              <a:buAutoNum type="alphaUcParenR"/>
            </a:pPr>
            <a:r>
              <a:rPr lang="cs-CZ" dirty="0"/>
              <a:t>se třpytily na krásných prstenech </a:t>
            </a:r>
          </a:p>
          <a:p>
            <a:pPr marL="514350" indent="-514350">
              <a:buAutoNum type="alphaUcParenR"/>
            </a:pPr>
            <a:r>
              <a:rPr lang="cs-CZ" dirty="0"/>
              <a:t>se opěvují i v literatuře </a:t>
            </a:r>
          </a:p>
          <a:p>
            <a:pPr marL="514350" indent="-514350">
              <a:buAutoNum type="alphaUcParenR"/>
            </a:pPr>
            <a:r>
              <a:rPr lang="cs-CZ" dirty="0"/>
              <a:t>nejsou používány v surovém stavu </a:t>
            </a:r>
          </a:p>
          <a:p>
            <a:pPr marL="514350" indent="-514350">
              <a:buAutoNum type="alphaUcParenR"/>
            </a:pPr>
            <a:r>
              <a:rPr lang="cs-CZ" dirty="0"/>
              <a:t>byly uvedeny na trh</a:t>
            </a:r>
          </a:p>
        </p:txBody>
      </p:sp>
    </p:spTree>
    <p:extLst>
      <p:ext uri="{BB962C8B-B14F-4D97-AF65-F5344CB8AC3E}">
        <p14:creationId xmlns:p14="http://schemas.microsoft.com/office/powerpoint/2010/main" val="36158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4086C8-BEE5-46DA-A1AF-B5677326EA54}"/>
              </a:ext>
            </a:extLst>
          </p:cNvPr>
          <p:cNvSpPr>
            <a:spLocks noGrp="1"/>
          </p:cNvSpPr>
          <p:nvPr>
            <p:ph type="title"/>
          </p:nvPr>
        </p:nvSpPr>
        <p:spPr/>
        <p:txBody>
          <a:bodyPr/>
          <a:lstStyle/>
          <a:p>
            <a:r>
              <a:rPr lang="cs-CZ" b="1" dirty="0"/>
              <a:t>Návaznost textu</a:t>
            </a:r>
          </a:p>
        </p:txBody>
      </p:sp>
      <p:sp>
        <p:nvSpPr>
          <p:cNvPr id="3" name="Zástupný symbol pro obsah 2">
            <a:extLst>
              <a:ext uri="{FF2B5EF4-FFF2-40B4-BE49-F238E27FC236}">
                <a16:creationId xmlns:a16="http://schemas.microsoft.com/office/drawing/2014/main" id="{E59F9A34-96CD-4E81-B9CB-9DAE907DF718}"/>
              </a:ext>
            </a:extLst>
          </p:cNvPr>
          <p:cNvSpPr>
            <a:spLocks noGrp="1"/>
          </p:cNvSpPr>
          <p:nvPr>
            <p:ph sz="quarter" idx="13"/>
          </p:nvPr>
        </p:nvSpPr>
        <p:spPr/>
        <p:txBody>
          <a:bodyPr/>
          <a:lstStyle/>
          <a:p>
            <a:endParaRPr lang="cs-CZ"/>
          </a:p>
        </p:txBody>
      </p:sp>
    </p:spTree>
    <p:extLst>
      <p:ext uri="{BB962C8B-B14F-4D97-AF65-F5344CB8AC3E}">
        <p14:creationId xmlns:p14="http://schemas.microsoft.com/office/powerpoint/2010/main" val="403674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B1D815-6450-415A-A02A-D87A0EC1AC6E}"/>
              </a:ext>
            </a:extLst>
          </p:cNvPr>
          <p:cNvSpPr>
            <a:spLocks noGrp="1"/>
          </p:cNvSpPr>
          <p:nvPr>
            <p:ph type="title"/>
          </p:nvPr>
        </p:nvSpPr>
        <p:spPr/>
        <p:txBody>
          <a:bodyPr/>
          <a:lstStyle/>
          <a:p>
            <a:r>
              <a:rPr lang="cs-CZ" dirty="0"/>
              <a:t>Seřaďte jednotlivé části textu (A–E) za sebou tak, aby byla dodržena textová návaznost. </a:t>
            </a:r>
          </a:p>
        </p:txBody>
      </p:sp>
      <p:sp>
        <p:nvSpPr>
          <p:cNvPr id="3" name="Zástupný symbol pro obsah 2">
            <a:extLst>
              <a:ext uri="{FF2B5EF4-FFF2-40B4-BE49-F238E27FC236}">
                <a16:creationId xmlns:a16="http://schemas.microsoft.com/office/drawing/2014/main" id="{E70FFCDD-7816-44F2-89E9-69A7954342E2}"/>
              </a:ext>
            </a:extLst>
          </p:cNvPr>
          <p:cNvSpPr>
            <a:spLocks noGrp="1"/>
          </p:cNvSpPr>
          <p:nvPr>
            <p:ph sz="quarter" idx="13"/>
          </p:nvPr>
        </p:nvSpPr>
        <p:spPr/>
        <p:txBody>
          <a:bodyPr>
            <a:normAutofit fontScale="55000" lnSpcReduction="20000"/>
          </a:bodyPr>
          <a:lstStyle/>
          <a:p>
            <a:pPr marL="514350" indent="-514350" algn="just">
              <a:lnSpc>
                <a:spcPct val="120000"/>
              </a:lnSpc>
              <a:buAutoNum type="alphaUcParenR"/>
            </a:pPr>
            <a:r>
              <a:rPr lang="cs-CZ" dirty="0"/>
              <a:t>I tak ho píchalo v hrudníku a bolela ho noha. Nik zasténal. „Tiše, maličký,“ ozval se za ním dívčí hlas. „Kde ses tu vzal?“ „Byl jsem na jabloni,“ vysvětlil jí Nik. „Aha. Podívám se ti na tu nohu. Zlomená jako jabloňová větev, vsaď se.“</a:t>
            </a:r>
          </a:p>
          <a:p>
            <a:pPr marL="514350" indent="-514350" algn="just">
              <a:lnSpc>
                <a:spcPct val="120000"/>
              </a:lnSpc>
              <a:buAutoNum type="alphaUcParenR"/>
            </a:pPr>
            <a:r>
              <a:rPr lang="cs-CZ" dirty="0"/>
              <a:t>Probral ho blesk ostré bolesti. Zem pod zády mu připadala docela měkká. Hromada trávy, kterou zahradník vysypal ze sekačky, změkčila jeho pád.</a:t>
            </a:r>
          </a:p>
          <a:p>
            <a:pPr marL="514350" indent="-514350" algn="just">
              <a:lnSpc>
                <a:spcPct val="120000"/>
              </a:lnSpc>
              <a:buAutoNum type="alphaUcParenR"/>
            </a:pPr>
            <a:r>
              <a:rPr lang="cs-CZ" dirty="0"/>
              <a:t>Chladné prsty mu začaly promačkávat bolavé místo. „Není to zlomené. Máš z pekla štěstí, že jsi spadl na kompost. To není konec světa.“ „To je dobře,“ oddechl si Nik. </a:t>
            </a:r>
          </a:p>
          <a:p>
            <a:pPr marL="514350" indent="-514350" algn="just">
              <a:lnSpc>
                <a:spcPct val="120000"/>
              </a:lnSpc>
              <a:buAutoNum type="alphaUcParenR"/>
            </a:pPr>
            <a:r>
              <a:rPr lang="cs-CZ" dirty="0"/>
              <a:t>Nik opatrně šplhal vzhůru. Byl pyšný na to, jak umí lézt po stromech. Jablko, jehož červeň vypadala v měsíčním světle skoro černá, bylo o kousek dál, než dosáhl. </a:t>
            </a:r>
          </a:p>
          <a:p>
            <a:pPr marL="514350" indent="-514350" algn="just">
              <a:lnSpc>
                <a:spcPct val="120000"/>
              </a:lnSpc>
              <a:buAutoNum type="alphaUcParenR"/>
            </a:pPr>
            <a:r>
              <a:rPr lang="cs-CZ" dirty="0"/>
              <a:t>Pomalu se posunoval po větvi, až bylo přímo nad ním. Prásk!</a:t>
            </a:r>
          </a:p>
        </p:txBody>
      </p:sp>
    </p:spTree>
    <p:extLst>
      <p:ext uri="{BB962C8B-B14F-4D97-AF65-F5344CB8AC3E}">
        <p14:creationId xmlns:p14="http://schemas.microsoft.com/office/powerpoint/2010/main" val="159485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A2406E-4BFF-4BE5-AE50-30D23712D884}"/>
              </a:ext>
            </a:extLst>
          </p:cNvPr>
          <p:cNvSpPr>
            <a:spLocks noGrp="1"/>
          </p:cNvSpPr>
          <p:nvPr>
            <p:ph type="title"/>
          </p:nvPr>
        </p:nvSpPr>
        <p:spPr/>
        <p:txBody>
          <a:bodyPr>
            <a:normAutofit/>
          </a:bodyPr>
          <a:lstStyle/>
          <a:p>
            <a:r>
              <a:rPr lang="cs-CZ" dirty="0"/>
              <a:t>Rozhodněte o správnosti tvrzení:</a:t>
            </a:r>
          </a:p>
        </p:txBody>
      </p:sp>
      <p:sp>
        <p:nvSpPr>
          <p:cNvPr id="3" name="Zástupný symbol pro obsah 2">
            <a:extLst>
              <a:ext uri="{FF2B5EF4-FFF2-40B4-BE49-F238E27FC236}">
                <a16:creationId xmlns:a16="http://schemas.microsoft.com/office/drawing/2014/main" id="{819EAD14-DC79-47FC-86A1-E0F1B4AE7AB3}"/>
              </a:ext>
            </a:extLst>
          </p:cNvPr>
          <p:cNvSpPr>
            <a:spLocks noGrp="1"/>
          </p:cNvSpPr>
          <p:nvPr>
            <p:ph sz="quarter" idx="13"/>
          </p:nvPr>
        </p:nvSpPr>
        <p:spPr>
          <a:xfrm>
            <a:off x="838200" y="1690688"/>
            <a:ext cx="10394707" cy="4783828"/>
          </a:xfrm>
        </p:spPr>
        <p:txBody>
          <a:bodyPr>
            <a:normAutofit fontScale="55000" lnSpcReduction="20000"/>
          </a:bodyPr>
          <a:lstStyle/>
          <a:p>
            <a:pPr marL="0" indent="0">
              <a:buNone/>
            </a:pPr>
            <a:r>
              <a:rPr lang="cs-CZ" sz="3300" b="1" dirty="0" err="1"/>
              <a:t>Frodův</a:t>
            </a:r>
            <a:r>
              <a:rPr lang="cs-CZ" sz="3300" b="1" dirty="0"/>
              <a:t> žalozpěv o </a:t>
            </a:r>
            <a:r>
              <a:rPr lang="cs-CZ" sz="3300" b="1" dirty="0" err="1"/>
              <a:t>Gandalfovi</a:t>
            </a:r>
            <a:endParaRPr lang="cs-CZ" sz="3300" b="1" dirty="0"/>
          </a:p>
          <a:p>
            <a:pPr marL="0" indent="0">
              <a:buNone/>
            </a:pPr>
            <a:endParaRPr lang="cs-CZ" sz="3300" b="1" dirty="0"/>
          </a:p>
          <a:p>
            <a:pPr marL="0" indent="0">
              <a:buNone/>
            </a:pPr>
            <a:r>
              <a:rPr lang="cs-CZ" dirty="0"/>
              <a:t>Když v Kraji večer šedý byl, 		Ať s ním byl trpaslík, člověk, či hobit,	</a:t>
            </a:r>
          </a:p>
          <a:p>
            <a:pPr marL="0" indent="0">
              <a:buNone/>
            </a:pPr>
            <a:r>
              <a:rPr lang="cs-CZ" dirty="0"/>
              <a:t>slýchal jsem v kopci jeho krok; 		anebo elf, který neumírá,</a:t>
            </a:r>
          </a:p>
          <a:p>
            <a:pPr marL="0" indent="0">
              <a:buNone/>
            </a:pPr>
            <a:r>
              <a:rPr lang="cs-CZ" dirty="0"/>
              <a:t>před svítáním se vytratil 		</a:t>
            </a:r>
            <a:r>
              <a:rPr lang="cs-CZ" dirty="0" err="1"/>
              <a:t>Gandalf</a:t>
            </a:r>
            <a:r>
              <a:rPr lang="cs-CZ" dirty="0"/>
              <a:t>, ten se všemi dovedl mluvit</a:t>
            </a:r>
          </a:p>
          <a:p>
            <a:pPr marL="0" indent="0">
              <a:buNone/>
            </a:pPr>
            <a:r>
              <a:rPr lang="cs-CZ" dirty="0"/>
              <a:t>na dlouhou cestu beze slov.		jazykem, jenž srdce otevírá.</a:t>
            </a:r>
          </a:p>
          <a:p>
            <a:pPr marL="0" indent="0">
              <a:buNone/>
            </a:pPr>
            <a:endParaRPr lang="cs-CZ" dirty="0"/>
          </a:p>
          <a:p>
            <a:pPr marL="0" indent="0">
              <a:buNone/>
            </a:pPr>
            <a:r>
              <a:rPr lang="cs-CZ" u="sng" dirty="0"/>
              <a:t>Od jižních hor v Severní </a:t>
            </a:r>
            <a:r>
              <a:rPr lang="cs-CZ" u="sng" dirty="0" err="1"/>
              <a:t>říš</a:t>
            </a:r>
            <a:r>
              <a:rPr lang="cs-CZ" u="sng" dirty="0"/>
              <a:t>, </a:t>
            </a:r>
            <a:r>
              <a:rPr lang="cs-CZ" dirty="0"/>
              <a:t>		Hojící dlaň, smrtící meč,</a:t>
            </a:r>
          </a:p>
          <a:p>
            <a:pPr marL="0" indent="0">
              <a:buNone/>
            </a:pPr>
            <a:r>
              <a:rPr lang="cs-CZ" u="sng" dirty="0"/>
              <a:t>z divočiny na mořský břeh, </a:t>
            </a:r>
            <a:r>
              <a:rPr lang="cs-CZ" dirty="0"/>
              <a:t>		hlava, již sklání sudby tíž</a:t>
            </a:r>
          </a:p>
          <a:p>
            <a:pPr marL="0" indent="0">
              <a:buNone/>
            </a:pPr>
            <a:r>
              <a:rPr lang="cs-CZ" u="sng" dirty="0"/>
              <a:t>skrz tajný vchod i dračí skrýš </a:t>
            </a:r>
            <a:r>
              <a:rPr lang="cs-CZ" dirty="0"/>
              <a:t>		</a:t>
            </a:r>
            <a:r>
              <a:rPr lang="pt-BR" dirty="0"/>
              <a:t>hlas trubky, která volá v seč,</a:t>
            </a:r>
            <a:endParaRPr lang="cs-CZ" dirty="0"/>
          </a:p>
          <a:p>
            <a:pPr marL="0" indent="0">
              <a:buNone/>
            </a:pPr>
            <a:r>
              <a:rPr lang="cs-CZ" u="sng" dirty="0"/>
              <a:t>on kráčel a byl přítel všech.</a:t>
            </a:r>
            <a:r>
              <a:rPr lang="cs-CZ" dirty="0"/>
              <a:t>		poutník, jenž znaven hledá skrýš. </a:t>
            </a:r>
          </a:p>
          <a:p>
            <a:pPr marL="0" indent="0">
              <a:buNone/>
            </a:pPr>
            <a:endParaRPr lang="cs-CZ" dirty="0"/>
          </a:p>
          <a:p>
            <a:pPr marL="514350" indent="-514350">
              <a:buAutoNum type="arabicPeriod"/>
            </a:pPr>
            <a:r>
              <a:rPr lang="cs-CZ" dirty="0"/>
              <a:t>Text je próza.</a:t>
            </a:r>
          </a:p>
          <a:p>
            <a:pPr marL="514350" indent="-514350">
              <a:buAutoNum type="arabicPeriod"/>
            </a:pPr>
            <a:r>
              <a:rPr lang="cs-CZ" dirty="0"/>
              <a:t>Jedná se o ukázku umělecké literatury.</a:t>
            </a:r>
          </a:p>
          <a:p>
            <a:pPr marL="514350" indent="-514350">
              <a:buAutoNum type="arabicPeriod"/>
            </a:pPr>
            <a:r>
              <a:rPr lang="cs-CZ" dirty="0"/>
              <a:t>Každý sudý verš se rýmuje s bezprostředně následujícím veršem.</a:t>
            </a:r>
          </a:p>
          <a:p>
            <a:pPr marL="514350" indent="-514350">
              <a:buAutoNum type="arabicPeriod"/>
            </a:pPr>
            <a:r>
              <a:rPr lang="cs-CZ" dirty="0"/>
              <a:t>V podtrženém úseku textu mají všechny verše stejný počet slabik.</a:t>
            </a:r>
          </a:p>
          <a:p>
            <a:pPr marL="0" indent="0">
              <a:buNone/>
            </a:pPr>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46738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EE8D1C-72E2-4796-95A9-A72341F6906B}"/>
              </a:ext>
            </a:extLst>
          </p:cNvPr>
          <p:cNvSpPr>
            <a:spLocks noGrp="1"/>
          </p:cNvSpPr>
          <p:nvPr>
            <p:ph type="title"/>
          </p:nvPr>
        </p:nvSpPr>
        <p:spPr/>
        <p:txBody>
          <a:bodyPr/>
          <a:lstStyle/>
          <a:p>
            <a:r>
              <a:rPr lang="cs-CZ" dirty="0"/>
              <a:t>Ve kterém z následujících úseků textu se nejvýrazněji uplatňuje kontrast?</a:t>
            </a:r>
          </a:p>
        </p:txBody>
      </p:sp>
      <p:sp>
        <p:nvSpPr>
          <p:cNvPr id="3" name="Zástupný symbol pro obsah 2">
            <a:extLst>
              <a:ext uri="{FF2B5EF4-FFF2-40B4-BE49-F238E27FC236}">
                <a16:creationId xmlns:a16="http://schemas.microsoft.com/office/drawing/2014/main" id="{0435B4ED-9A7C-40BA-B8D3-A85F275F6DC9}"/>
              </a:ext>
            </a:extLst>
          </p:cNvPr>
          <p:cNvSpPr>
            <a:spLocks noGrp="1"/>
          </p:cNvSpPr>
          <p:nvPr>
            <p:ph sz="quarter" idx="13"/>
          </p:nvPr>
        </p:nvSpPr>
        <p:spPr/>
        <p:txBody>
          <a:bodyPr/>
          <a:lstStyle/>
          <a:p>
            <a:pPr marL="514350" indent="-514350">
              <a:buAutoNum type="alphaUcParenR"/>
            </a:pPr>
            <a:r>
              <a:rPr lang="cs-CZ" dirty="0"/>
              <a:t>hojící dlaň, smrtící meč </a:t>
            </a:r>
          </a:p>
          <a:p>
            <a:pPr marL="514350" indent="-514350">
              <a:buAutoNum type="alphaUcParenR"/>
            </a:pPr>
            <a:r>
              <a:rPr lang="cs-CZ" dirty="0"/>
              <a:t>slýchal jsem v kopci jeho krok </a:t>
            </a:r>
          </a:p>
          <a:p>
            <a:pPr marL="514350" indent="-514350">
              <a:buAutoNum type="alphaUcParenR"/>
            </a:pPr>
            <a:r>
              <a:rPr lang="cs-CZ" dirty="0"/>
              <a:t>poutník, jenž znaven hledá skrýš </a:t>
            </a:r>
          </a:p>
          <a:p>
            <a:pPr marL="514350" indent="-514350">
              <a:buAutoNum type="alphaUcParenR"/>
            </a:pPr>
            <a:r>
              <a:rPr lang="cs-CZ" dirty="0"/>
              <a:t>jako pán moudrosti na trůnu sedal</a:t>
            </a:r>
          </a:p>
        </p:txBody>
      </p:sp>
    </p:spTree>
    <p:extLst>
      <p:ext uri="{BB962C8B-B14F-4D97-AF65-F5344CB8AC3E}">
        <p14:creationId xmlns:p14="http://schemas.microsoft.com/office/powerpoint/2010/main" val="86187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E1FE8D-5012-41C2-820C-428DED9389D5}"/>
              </a:ext>
            </a:extLst>
          </p:cNvPr>
          <p:cNvSpPr>
            <a:spLocks noGrp="1"/>
          </p:cNvSpPr>
          <p:nvPr>
            <p:ph type="title"/>
          </p:nvPr>
        </p:nvSpPr>
        <p:spPr>
          <a:xfrm>
            <a:off x="898646" y="641572"/>
            <a:ext cx="10515600" cy="1325563"/>
          </a:xfrm>
        </p:spPr>
        <p:txBody>
          <a:bodyPr>
            <a:normAutofit/>
          </a:bodyPr>
          <a:lstStyle/>
          <a:p>
            <a:r>
              <a:rPr lang="cs-CZ" dirty="0"/>
              <a:t>Přiřaďte k jednotlivým definicím literární žánr, který dané definici nejlépe odpovídá.</a:t>
            </a:r>
          </a:p>
        </p:txBody>
      </p:sp>
      <p:sp>
        <p:nvSpPr>
          <p:cNvPr id="3" name="Zástupný symbol pro obsah 2">
            <a:extLst>
              <a:ext uri="{FF2B5EF4-FFF2-40B4-BE49-F238E27FC236}">
                <a16:creationId xmlns:a16="http://schemas.microsoft.com/office/drawing/2014/main" id="{11FC5311-651C-4625-A61C-7E61FAB86296}"/>
              </a:ext>
            </a:extLst>
          </p:cNvPr>
          <p:cNvSpPr>
            <a:spLocks noGrp="1"/>
          </p:cNvSpPr>
          <p:nvPr>
            <p:ph sz="quarter" idx="13"/>
          </p:nvPr>
        </p:nvSpPr>
        <p:spPr>
          <a:xfrm>
            <a:off x="898646" y="2701349"/>
            <a:ext cx="10394707" cy="3311189"/>
          </a:xfrm>
        </p:spPr>
        <p:txBody>
          <a:bodyPr>
            <a:normAutofit fontScale="62500" lnSpcReduction="20000"/>
          </a:bodyPr>
          <a:lstStyle/>
          <a:p>
            <a:pPr marL="514350" indent="-514350">
              <a:buAutoNum type="arabicPeriod"/>
            </a:pPr>
            <a:r>
              <a:rPr lang="cs-CZ" dirty="0"/>
              <a:t>Je to velmi krátký text zakončený pointou, která má působit na posluchače komicky. </a:t>
            </a:r>
          </a:p>
          <a:p>
            <a:pPr marL="514350" indent="-514350">
              <a:buAutoNum type="arabicPeriod"/>
            </a:pPr>
            <a:r>
              <a:rPr lang="cs-CZ" dirty="0"/>
              <a:t>Je to lyrickoepická, často ponurá a smutná báseň, jejíž děj obvykle spěje k tragickému závěru. </a:t>
            </a:r>
          </a:p>
          <a:p>
            <a:pPr marL="514350" indent="-514350">
              <a:lnSpc>
                <a:spcPct val="120000"/>
              </a:lnSpc>
              <a:buAutoNum type="arabicPeriod"/>
            </a:pPr>
            <a:r>
              <a:rPr lang="cs-CZ" dirty="0"/>
              <a:t>Je to rozsáhlý, zpravidla neveršovaný epický žánr, který má obvykle hlavní dějovou linii a dějové odbočky a který zobrazuje vývoj postav v delším časovém úseku. </a:t>
            </a:r>
          </a:p>
          <a:p>
            <a:pPr marL="0" indent="0">
              <a:lnSpc>
                <a:spcPct val="120000"/>
              </a:lnSpc>
              <a:buNone/>
            </a:pPr>
            <a:endParaRPr lang="cs-CZ" dirty="0"/>
          </a:p>
          <a:p>
            <a:pPr marL="514350" indent="-514350">
              <a:buAutoNum type="alphaUcParenR"/>
            </a:pPr>
            <a:r>
              <a:rPr lang="pt-BR" dirty="0"/>
              <a:t>epos </a:t>
            </a:r>
            <a:endParaRPr lang="cs-CZ" dirty="0"/>
          </a:p>
          <a:p>
            <a:pPr marL="514350" indent="-514350">
              <a:buAutoNum type="alphaUcParenR"/>
            </a:pPr>
            <a:r>
              <a:rPr lang="pt-BR" dirty="0"/>
              <a:t>román </a:t>
            </a:r>
            <a:endParaRPr lang="cs-CZ" dirty="0"/>
          </a:p>
          <a:p>
            <a:pPr marL="514350" indent="-514350">
              <a:buAutoNum type="alphaUcParenR"/>
            </a:pPr>
            <a:r>
              <a:rPr lang="pt-BR" dirty="0"/>
              <a:t>balada </a:t>
            </a:r>
            <a:endParaRPr lang="cs-CZ" dirty="0"/>
          </a:p>
          <a:p>
            <a:pPr marL="514350" indent="-514350">
              <a:buAutoNum type="alphaUcParenR"/>
            </a:pPr>
            <a:r>
              <a:rPr lang="pt-BR" dirty="0"/>
              <a:t>tragédie </a:t>
            </a:r>
            <a:endParaRPr lang="cs-CZ" dirty="0"/>
          </a:p>
          <a:p>
            <a:pPr marL="514350" indent="-514350">
              <a:buAutoNum type="alphaUcParenR"/>
            </a:pPr>
            <a:r>
              <a:rPr lang="pt-BR" dirty="0"/>
              <a:t>anekdota</a:t>
            </a:r>
            <a:endParaRPr lang="cs-CZ" dirty="0"/>
          </a:p>
        </p:txBody>
      </p:sp>
    </p:spTree>
    <p:extLst>
      <p:ext uri="{BB962C8B-B14F-4D97-AF65-F5344CB8AC3E}">
        <p14:creationId xmlns:p14="http://schemas.microsoft.com/office/powerpoint/2010/main" val="309183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728BC8-7331-4B8F-9E59-94B094336356}"/>
              </a:ext>
            </a:extLst>
          </p:cNvPr>
          <p:cNvSpPr>
            <a:spLocks noGrp="1"/>
          </p:cNvSpPr>
          <p:nvPr>
            <p:ph type="title"/>
          </p:nvPr>
        </p:nvSpPr>
        <p:spPr/>
        <p:txBody>
          <a:bodyPr/>
          <a:lstStyle/>
          <a:p>
            <a:r>
              <a:rPr lang="cs-CZ" dirty="0"/>
              <a:t>Rozhodněte o správnosti tvrzení:</a:t>
            </a:r>
          </a:p>
        </p:txBody>
      </p:sp>
      <p:sp>
        <p:nvSpPr>
          <p:cNvPr id="3" name="Zástupný symbol pro obsah 2">
            <a:extLst>
              <a:ext uri="{FF2B5EF4-FFF2-40B4-BE49-F238E27FC236}">
                <a16:creationId xmlns:a16="http://schemas.microsoft.com/office/drawing/2014/main" id="{4F24E157-DB04-47E1-A3E4-7A4499E109E9}"/>
              </a:ext>
            </a:extLst>
          </p:cNvPr>
          <p:cNvSpPr>
            <a:spLocks noGrp="1"/>
          </p:cNvSpPr>
          <p:nvPr>
            <p:ph sz="quarter" idx="13"/>
          </p:nvPr>
        </p:nvSpPr>
        <p:spPr>
          <a:xfrm>
            <a:off x="959093" y="1838111"/>
            <a:ext cx="10394707" cy="4204882"/>
          </a:xfrm>
        </p:spPr>
        <p:txBody>
          <a:bodyPr>
            <a:normAutofit fontScale="55000" lnSpcReduction="20000"/>
          </a:bodyPr>
          <a:lstStyle/>
          <a:p>
            <a:pPr marL="0" indent="0">
              <a:buNone/>
            </a:pPr>
            <a:r>
              <a:rPr lang="cs-CZ" b="1" dirty="0"/>
              <a:t>Housle</a:t>
            </a:r>
          </a:p>
          <a:p>
            <a:pPr marL="0" indent="0">
              <a:buNone/>
            </a:pPr>
            <a:r>
              <a:rPr lang="cs-CZ" dirty="0"/>
              <a:t>Rok nebo dva jsem hrál</a:t>
            </a:r>
          </a:p>
          <a:p>
            <a:pPr marL="0" indent="0">
              <a:buNone/>
            </a:pPr>
            <a:r>
              <a:rPr lang="cs-CZ" dirty="0"/>
              <a:t>a hrozil se těch chvílí. </a:t>
            </a:r>
          </a:p>
          <a:p>
            <a:pPr marL="0" indent="0">
              <a:buNone/>
            </a:pPr>
            <a:r>
              <a:rPr lang="cs-CZ" dirty="0"/>
              <a:t>Já jsem vás proklínal </a:t>
            </a:r>
          </a:p>
          <a:p>
            <a:pPr marL="0" indent="0">
              <a:buNone/>
            </a:pPr>
            <a:r>
              <a:rPr lang="cs-CZ" dirty="0"/>
              <a:t>a vy jste se mi mstily </a:t>
            </a:r>
          </a:p>
          <a:p>
            <a:pPr marL="0" indent="0">
              <a:buNone/>
            </a:pPr>
            <a:r>
              <a:rPr lang="cs-CZ" dirty="0"/>
              <a:t>úpěním zoufalým </a:t>
            </a:r>
          </a:p>
          <a:p>
            <a:pPr marL="0" indent="0">
              <a:buNone/>
            </a:pPr>
            <a:r>
              <a:rPr lang="cs-CZ" dirty="0"/>
              <a:t>z hlubiny nitra svého. </a:t>
            </a:r>
          </a:p>
          <a:p>
            <a:pPr marL="0" indent="0">
              <a:buNone/>
            </a:pPr>
            <a:r>
              <a:rPr lang="cs-CZ" dirty="0"/>
              <a:t>Však už vás zahalím </a:t>
            </a:r>
          </a:p>
          <a:p>
            <a:pPr marL="0" indent="0">
              <a:buNone/>
            </a:pPr>
            <a:r>
              <a:rPr lang="cs-CZ" dirty="0"/>
              <a:t>do sukna zeleného.</a:t>
            </a:r>
          </a:p>
          <a:p>
            <a:pPr marL="0" indent="0">
              <a:buNone/>
            </a:pPr>
            <a:endParaRPr lang="cs-CZ" dirty="0"/>
          </a:p>
          <a:p>
            <a:pPr marL="0" indent="0">
              <a:buNone/>
            </a:pPr>
            <a:r>
              <a:rPr lang="cs-CZ" dirty="0"/>
              <a:t>1. Text je poezie.</a:t>
            </a:r>
          </a:p>
          <a:p>
            <a:pPr marL="0" indent="0">
              <a:buNone/>
            </a:pPr>
            <a:r>
              <a:rPr lang="cs-CZ" dirty="0"/>
              <a:t>2. V ukázce je použit verš střídavý.</a:t>
            </a:r>
          </a:p>
          <a:p>
            <a:pPr marL="0" indent="0">
              <a:buNone/>
            </a:pPr>
            <a:r>
              <a:rPr lang="cs-CZ" dirty="0"/>
              <a:t>3. V textu se vyskytuje alespoň jeden verš, který se rýmuje s bezprostředně následujícím veršem. </a:t>
            </a:r>
          </a:p>
          <a:p>
            <a:pPr marL="0" indent="0">
              <a:buNone/>
            </a:pPr>
            <a:r>
              <a:rPr lang="cs-CZ" dirty="0"/>
              <a:t>4. Všechny liché verše jsou šestislabičné. </a:t>
            </a:r>
          </a:p>
          <a:p>
            <a:pPr marL="0" indent="0">
              <a:buNone/>
            </a:pPr>
            <a:endParaRPr lang="cs-CZ" dirty="0"/>
          </a:p>
        </p:txBody>
      </p:sp>
    </p:spTree>
    <p:extLst>
      <p:ext uri="{BB962C8B-B14F-4D97-AF65-F5344CB8AC3E}">
        <p14:creationId xmlns:p14="http://schemas.microsoft.com/office/powerpoint/2010/main" val="405089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2EA07F-5B2A-43FA-9A15-777F8BD47916}"/>
              </a:ext>
            </a:extLst>
          </p:cNvPr>
          <p:cNvSpPr>
            <a:spLocks noGrp="1"/>
          </p:cNvSpPr>
          <p:nvPr>
            <p:ph type="title"/>
          </p:nvPr>
        </p:nvSpPr>
        <p:spPr/>
        <p:txBody>
          <a:bodyPr/>
          <a:lstStyle/>
          <a:p>
            <a:r>
              <a:rPr lang="cs-CZ" dirty="0"/>
              <a:t>Ve kterém z následujících úseků textu se vyskytuje apostrofa?</a:t>
            </a:r>
          </a:p>
        </p:txBody>
      </p:sp>
      <p:sp>
        <p:nvSpPr>
          <p:cNvPr id="3" name="Zástupný symbol pro obsah 2">
            <a:extLst>
              <a:ext uri="{FF2B5EF4-FFF2-40B4-BE49-F238E27FC236}">
                <a16:creationId xmlns:a16="http://schemas.microsoft.com/office/drawing/2014/main" id="{484485B5-67B4-4899-A18D-E880B44E8B66}"/>
              </a:ext>
            </a:extLst>
          </p:cNvPr>
          <p:cNvSpPr>
            <a:spLocks noGrp="1"/>
          </p:cNvSpPr>
          <p:nvPr>
            <p:ph sz="quarter" idx="13"/>
          </p:nvPr>
        </p:nvSpPr>
        <p:spPr/>
        <p:txBody>
          <a:bodyPr/>
          <a:lstStyle/>
          <a:p>
            <a:pPr marL="514350" indent="-514350">
              <a:buAutoNum type="alphaUcParenR"/>
            </a:pPr>
            <a:r>
              <a:rPr lang="cs-CZ" dirty="0"/>
              <a:t>Jak vděčně zlíbal bych dnes ruku maminčinu. </a:t>
            </a:r>
          </a:p>
          <a:p>
            <a:pPr marL="514350" indent="-514350">
              <a:buAutoNum type="alphaUcParenR"/>
            </a:pPr>
            <a:r>
              <a:rPr lang="cs-CZ" dirty="0"/>
              <a:t>A neuměje hrát k těm houslím jsem byl hrubý. </a:t>
            </a:r>
          </a:p>
          <a:p>
            <a:pPr marL="514350" indent="-514350">
              <a:buAutoNum type="alphaUcParenR"/>
            </a:pPr>
            <a:r>
              <a:rPr lang="cs-CZ" dirty="0"/>
              <a:t>Kdo je to? Cožpak vím. Hlas šeptá: Řekni jméno. </a:t>
            </a:r>
          </a:p>
          <a:p>
            <a:pPr marL="514350" indent="-514350">
              <a:buAutoNum type="alphaUcParenR"/>
            </a:pPr>
            <a:r>
              <a:rPr lang="cs-CZ" dirty="0"/>
              <a:t>Housličky, jen bych chtěl poprosit: Odpusťte mi.</a:t>
            </a:r>
          </a:p>
        </p:txBody>
      </p:sp>
    </p:spTree>
    <p:extLst>
      <p:ext uri="{BB962C8B-B14F-4D97-AF65-F5344CB8AC3E}">
        <p14:creationId xmlns:p14="http://schemas.microsoft.com/office/powerpoint/2010/main" val="95746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53B2E7-01F1-4A64-95C4-DDB298A27B1F}"/>
              </a:ext>
            </a:extLst>
          </p:cNvPr>
          <p:cNvSpPr>
            <a:spLocks noGrp="1"/>
          </p:cNvSpPr>
          <p:nvPr>
            <p:ph type="title"/>
          </p:nvPr>
        </p:nvSpPr>
        <p:spPr/>
        <p:txBody>
          <a:bodyPr/>
          <a:lstStyle/>
          <a:p>
            <a:r>
              <a:rPr lang="cs-CZ" b="1" dirty="0"/>
              <a:t>Tvarosloví</a:t>
            </a:r>
          </a:p>
        </p:txBody>
      </p:sp>
      <p:sp>
        <p:nvSpPr>
          <p:cNvPr id="3" name="Zástupný symbol pro obsah 2">
            <a:extLst>
              <a:ext uri="{FF2B5EF4-FFF2-40B4-BE49-F238E27FC236}">
                <a16:creationId xmlns:a16="http://schemas.microsoft.com/office/drawing/2014/main" id="{131E6077-8D24-44F7-869B-DE16CC33D747}"/>
              </a:ext>
            </a:extLst>
          </p:cNvPr>
          <p:cNvSpPr>
            <a:spLocks noGrp="1"/>
          </p:cNvSpPr>
          <p:nvPr>
            <p:ph sz="quarter" idx="13"/>
          </p:nvPr>
        </p:nvSpPr>
        <p:spPr/>
        <p:txBody>
          <a:bodyPr/>
          <a:lstStyle/>
          <a:p>
            <a:pPr marL="0" indent="0">
              <a:buNone/>
            </a:pPr>
            <a:r>
              <a:rPr lang="cs-CZ" u="sng" dirty="0"/>
              <a:t>OHEBNÉ SLOVNÍ DRUHY</a:t>
            </a:r>
            <a:r>
              <a:rPr lang="cs-CZ" dirty="0"/>
              <a:t>		</a:t>
            </a:r>
            <a:r>
              <a:rPr lang="cs-CZ" u="sng" dirty="0"/>
              <a:t>NEOHEBNÉ SLOVNÍ DRUHY</a:t>
            </a:r>
          </a:p>
          <a:p>
            <a:pPr marL="514350" indent="-514350">
              <a:buAutoNum type="arabicPeriod"/>
            </a:pPr>
            <a:r>
              <a:rPr lang="cs-CZ" dirty="0"/>
              <a:t>Podstatná jména		6. Příslovce </a:t>
            </a:r>
          </a:p>
          <a:p>
            <a:pPr marL="514350" indent="-514350">
              <a:buAutoNum type="arabicPeriod"/>
            </a:pPr>
            <a:r>
              <a:rPr lang="cs-CZ" dirty="0"/>
              <a:t>Přídavná jména		7. Předložky</a:t>
            </a:r>
          </a:p>
          <a:p>
            <a:pPr marL="514350" indent="-514350">
              <a:buAutoNum type="arabicPeriod"/>
            </a:pPr>
            <a:r>
              <a:rPr lang="cs-CZ" dirty="0"/>
              <a:t>Zájmena				8. Spojky</a:t>
            </a:r>
          </a:p>
          <a:p>
            <a:pPr marL="514350" indent="-514350">
              <a:buAutoNum type="arabicPeriod"/>
            </a:pPr>
            <a:r>
              <a:rPr lang="cs-CZ" dirty="0"/>
              <a:t>Číslovky				9. Částice</a:t>
            </a:r>
          </a:p>
          <a:p>
            <a:pPr marL="514350" indent="-514350">
              <a:buAutoNum type="arabicPeriod"/>
            </a:pPr>
            <a:r>
              <a:rPr lang="cs-CZ" dirty="0"/>
              <a:t>Slovesa				10. Citoslovce </a:t>
            </a:r>
          </a:p>
        </p:txBody>
      </p:sp>
    </p:spTree>
    <p:extLst>
      <p:ext uri="{BB962C8B-B14F-4D97-AF65-F5344CB8AC3E}">
        <p14:creationId xmlns:p14="http://schemas.microsoft.com/office/powerpoint/2010/main" val="391903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D3A55E-CCC3-47FC-9596-8AA2B187C638}"/>
              </a:ext>
            </a:extLst>
          </p:cNvPr>
          <p:cNvSpPr>
            <a:spLocks noGrp="1"/>
          </p:cNvSpPr>
          <p:nvPr>
            <p:ph type="title"/>
          </p:nvPr>
        </p:nvSpPr>
        <p:spPr/>
        <p:txBody>
          <a:bodyPr/>
          <a:lstStyle/>
          <a:p>
            <a:r>
              <a:rPr lang="cs-CZ" dirty="0"/>
              <a:t>Přiřaďte k jednotlivým tvrzením odpovídající větu:</a:t>
            </a:r>
          </a:p>
        </p:txBody>
      </p:sp>
      <p:sp>
        <p:nvSpPr>
          <p:cNvPr id="3" name="Zástupný symbol pro obsah 2">
            <a:extLst>
              <a:ext uri="{FF2B5EF4-FFF2-40B4-BE49-F238E27FC236}">
                <a16:creationId xmlns:a16="http://schemas.microsoft.com/office/drawing/2014/main" id="{96F77372-627E-468B-986B-C9403257110D}"/>
              </a:ext>
            </a:extLst>
          </p:cNvPr>
          <p:cNvSpPr>
            <a:spLocks noGrp="1"/>
          </p:cNvSpPr>
          <p:nvPr>
            <p:ph sz="quarter" idx="13"/>
          </p:nvPr>
        </p:nvSpPr>
        <p:spPr/>
        <p:txBody>
          <a:bodyPr>
            <a:normAutofit fontScale="55000" lnSpcReduction="20000"/>
          </a:bodyPr>
          <a:lstStyle/>
          <a:p>
            <a:pPr marL="514350" indent="-514350">
              <a:buAutoNum type="arabicPeriod"/>
            </a:pPr>
            <a:r>
              <a:rPr lang="cs-CZ" dirty="0"/>
              <a:t>Ve větě je pouze jedno zájmeno. </a:t>
            </a:r>
          </a:p>
          <a:p>
            <a:pPr marL="514350" indent="-514350">
              <a:buAutoNum type="arabicPeriod"/>
            </a:pPr>
            <a:r>
              <a:rPr lang="cs-CZ" dirty="0"/>
              <a:t>Ve větě jsou celkem dvě zájmena. </a:t>
            </a:r>
          </a:p>
          <a:p>
            <a:pPr marL="514350" indent="-514350">
              <a:buAutoNum type="arabicPeriod"/>
            </a:pPr>
            <a:r>
              <a:rPr lang="cs-CZ" dirty="0"/>
              <a:t>Ve větě jsou celkem tři zájmena. </a:t>
            </a:r>
          </a:p>
          <a:p>
            <a:pPr marL="514350" indent="-514350">
              <a:buAutoNum type="arabicPeriod"/>
            </a:pPr>
            <a:r>
              <a:rPr lang="cs-CZ" dirty="0"/>
              <a:t>Ve větě jsou celkem čtyři zájmena.</a:t>
            </a:r>
          </a:p>
          <a:p>
            <a:pPr marL="514350" indent="-514350">
              <a:buAutoNum type="arabicPeriod"/>
            </a:pPr>
            <a:endParaRPr lang="cs-CZ" dirty="0"/>
          </a:p>
          <a:p>
            <a:pPr marL="514350" indent="-514350">
              <a:buAutoNum type="alphaLcParenR"/>
            </a:pPr>
            <a:r>
              <a:rPr lang="cs-CZ" dirty="0"/>
              <a:t>S veselými lidmi jsem vždy našel společnou řeč</a:t>
            </a:r>
            <a:r>
              <a:rPr lang="cs-CZ"/>
              <a:t>. </a:t>
            </a:r>
            <a:endParaRPr lang="cs-CZ" dirty="0"/>
          </a:p>
          <a:p>
            <a:pPr marL="514350" indent="-514350">
              <a:buAutoNum type="alphaLcParenR"/>
            </a:pPr>
            <a:r>
              <a:rPr lang="cs-CZ" dirty="0"/>
              <a:t>Ten jeho utrápený výraz nikdo z nás neměl rád. </a:t>
            </a:r>
          </a:p>
          <a:p>
            <a:pPr marL="514350" indent="-514350">
              <a:buAutoNum type="alphaLcParenR"/>
            </a:pPr>
            <a:r>
              <a:rPr lang="cs-CZ" dirty="0"/>
              <a:t>Poslední týdny už o ničem podobném nemluvila. </a:t>
            </a:r>
          </a:p>
          <a:p>
            <a:pPr marL="514350" indent="-514350">
              <a:buAutoNum type="alphaLcParenR"/>
            </a:pPr>
            <a:r>
              <a:rPr lang="cs-CZ" dirty="0"/>
              <a:t>Žádný národ nesmí zapomenout na svou minulost. </a:t>
            </a:r>
          </a:p>
          <a:p>
            <a:pPr marL="514350" indent="-514350">
              <a:buAutoNum type="alphaLcParenR"/>
            </a:pPr>
            <a:r>
              <a:rPr lang="cs-CZ" dirty="0"/>
              <a:t>Na tuto její chybu všichni spolužáci brzy zapomněli. </a:t>
            </a:r>
          </a:p>
          <a:p>
            <a:pPr marL="514350" indent="-514350">
              <a:buAutoNum type="alphaLcParenR"/>
            </a:pPr>
            <a:r>
              <a:rPr lang="cs-CZ" dirty="0"/>
              <a:t>Z jediného gesta byl sousedův záměr rázem odhalen.</a:t>
            </a:r>
          </a:p>
        </p:txBody>
      </p:sp>
    </p:spTree>
    <p:extLst>
      <p:ext uri="{BB962C8B-B14F-4D97-AF65-F5344CB8AC3E}">
        <p14:creationId xmlns:p14="http://schemas.microsoft.com/office/powerpoint/2010/main" val="345170911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1402</Words>
  <Application>Microsoft Office PowerPoint</Application>
  <PresentationFormat>Širokoúhlá obrazovka</PresentationFormat>
  <Paragraphs>165</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Calibri Light</vt:lpstr>
      <vt:lpstr>Motiv Office</vt:lpstr>
      <vt:lpstr>TEXTOVÉ ÚLOHY</vt:lpstr>
      <vt:lpstr>Literární teorie</vt:lpstr>
      <vt:lpstr>Rozhodněte o správnosti tvrzení:</vt:lpstr>
      <vt:lpstr>Ve kterém z následujících úseků textu se nejvýrazněji uplatňuje kontrast?</vt:lpstr>
      <vt:lpstr>Přiřaďte k jednotlivým definicím literární žánr, který dané definici nejlépe odpovídá.</vt:lpstr>
      <vt:lpstr>Rozhodněte o správnosti tvrzení:</vt:lpstr>
      <vt:lpstr>Ve kterém z následujících úseků textu se vyskytuje apostrofa?</vt:lpstr>
      <vt:lpstr>Tvarosloví</vt:lpstr>
      <vt:lpstr>Přiřaďte k jednotlivým tvrzením odpovídající větu:</vt:lpstr>
      <vt:lpstr>U slovesného tvaru PŘIŠLY BY (ve větě: Děti by přišly včas.) určete mluvnické kategorie způsob, slovesný rod a vid:</vt:lpstr>
      <vt:lpstr>Ve kterém z následujících úseků textu se nevyskytují dvě podstatná jména užitá ve stejném pádě?</vt:lpstr>
      <vt:lpstr>Ve kterém z následujících textu se vyskytuje sloveso nedokonavé?</vt:lpstr>
      <vt:lpstr>Ve kterém z následujících úseků výchozího textu se vyskytuje sloveso v trpném rodě? Příklad věty se slovesem v trpném rodě: Ve městě se staví nové divadlo.</vt:lpstr>
      <vt:lpstr>Ve kterém z následujících úseků výchozího textu se vyskytují dvě zájmena? </vt:lpstr>
      <vt:lpstr>Určete pád a vzor podstatných jmen, která jsou ve výchozím textu podtržena. </vt:lpstr>
      <vt:lpstr>Význam slov</vt:lpstr>
      <vt:lpstr>Ve které z následujících možností je významový vztah mezi slovy nejpodobnější vztahu ve dvojici slov člověk – dav?</vt:lpstr>
      <vt:lpstr>Kterou z následujících dvojic slov nelze v textu považovat za antonyma?</vt:lpstr>
      <vt:lpstr>Ve které z následujících možností jsou významové vztahy mezi slovy nejpodobnější vztahům v trojici slov v Rusko – země – Čína?</vt:lpstr>
      <vt:lpstr>Pravopis</vt:lpstr>
      <vt:lpstr>Na vynechaná místa (*) ve výchozím textu je třeba doplnit ě/ně tak, aby text byl pravopisně správně. Ve které z následujících možností jsou ě/ně uvedena v odpovídajícím pořadí?</vt:lpstr>
      <vt:lpstr>Která z následujících vět obsahuje pravopisnou chybu? </vt:lpstr>
      <vt:lpstr>Skladba</vt:lpstr>
      <vt:lpstr>Vypište z následujících vět základní skladební dvojice.</vt:lpstr>
      <vt:lpstr>Který z následujících úseků neobsahuje příslovečné určení místa?</vt:lpstr>
      <vt:lpstr>Návaznost textu</vt:lpstr>
      <vt:lpstr>Seřaďte jednotlivé části textu (A–E) za sebou tak, aby byla dodržena textová návaznost.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Jarolímková Pavla</dc:creator>
  <cp:lastModifiedBy>Vachoušková Jana</cp:lastModifiedBy>
  <cp:revision>11</cp:revision>
  <dcterms:created xsi:type="dcterms:W3CDTF">2021-02-23T20:05:58Z</dcterms:created>
  <dcterms:modified xsi:type="dcterms:W3CDTF">2022-03-16T14:57:25Z</dcterms:modified>
</cp:coreProperties>
</file>