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2/14/2021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2/14/2021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2/14/2021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2/14/2021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2/14/2021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2/14/2021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85800" y="3132666"/>
            <a:ext cx="5311775"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3132666"/>
            <a:ext cx="5334000"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2/14/2021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tel:723899658"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B3D908-B582-4326-A500-C85F2499AEC5}"/>
              </a:ext>
            </a:extLst>
          </p:cNvPr>
          <p:cNvSpPr>
            <a:spLocks noGrp="1"/>
          </p:cNvSpPr>
          <p:nvPr>
            <p:ph type="ctrTitle"/>
          </p:nvPr>
        </p:nvSpPr>
        <p:spPr/>
        <p:txBody>
          <a:bodyPr/>
          <a:lstStyle/>
          <a:p>
            <a:pPr algn="ctr"/>
            <a:r>
              <a:rPr lang="cs-CZ" dirty="0"/>
              <a:t>STYLISTIKA</a:t>
            </a:r>
          </a:p>
        </p:txBody>
      </p:sp>
      <p:sp>
        <p:nvSpPr>
          <p:cNvPr id="3" name="Podnadpis 2">
            <a:extLst>
              <a:ext uri="{FF2B5EF4-FFF2-40B4-BE49-F238E27FC236}">
                <a16:creationId xmlns:a16="http://schemas.microsoft.com/office/drawing/2014/main" id="{647EA427-0A70-4B9E-8585-91041112C5A2}"/>
              </a:ext>
            </a:extLst>
          </p:cNvPr>
          <p:cNvSpPr>
            <a:spLocks noGrp="1"/>
          </p:cNvSpPr>
          <p:nvPr>
            <p:ph type="subTitle" idx="1"/>
          </p:nvPr>
        </p:nvSpPr>
        <p:spPr/>
        <p:txBody>
          <a:bodyPr/>
          <a:lstStyle/>
          <a:p>
            <a:pPr algn="ctr"/>
            <a:r>
              <a:rPr lang="cs-CZ" dirty="0"/>
              <a:t>NAUKA O SLOHU</a:t>
            </a:r>
          </a:p>
        </p:txBody>
      </p:sp>
    </p:spTree>
    <p:extLst>
      <p:ext uri="{BB962C8B-B14F-4D97-AF65-F5344CB8AC3E}">
        <p14:creationId xmlns:p14="http://schemas.microsoft.com/office/powerpoint/2010/main" val="420024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C97402-C84C-4E54-8366-FD055018DF86}"/>
              </a:ext>
            </a:extLst>
          </p:cNvPr>
          <p:cNvSpPr>
            <a:spLocks noGrp="1"/>
          </p:cNvSpPr>
          <p:nvPr>
            <p:ph type="title"/>
          </p:nvPr>
        </p:nvSpPr>
        <p:spPr/>
        <p:txBody>
          <a:bodyPr/>
          <a:lstStyle/>
          <a:p>
            <a:r>
              <a:rPr lang="cs-CZ" dirty="0"/>
              <a:t>Funkční styly</a:t>
            </a:r>
          </a:p>
        </p:txBody>
      </p:sp>
      <p:sp>
        <p:nvSpPr>
          <p:cNvPr id="3" name="Zástupný symbol pro obsah 2">
            <a:extLst>
              <a:ext uri="{FF2B5EF4-FFF2-40B4-BE49-F238E27FC236}">
                <a16:creationId xmlns:a16="http://schemas.microsoft.com/office/drawing/2014/main" id="{DDC40B71-5019-464F-B6D2-C16D40722E2C}"/>
              </a:ext>
            </a:extLst>
          </p:cNvPr>
          <p:cNvSpPr>
            <a:spLocks noGrp="1"/>
          </p:cNvSpPr>
          <p:nvPr>
            <p:ph idx="1"/>
          </p:nvPr>
        </p:nvSpPr>
        <p:spPr/>
        <p:txBody>
          <a:bodyPr/>
          <a:lstStyle/>
          <a:p>
            <a:pPr algn="just"/>
            <a:r>
              <a:rPr lang="cs-CZ" dirty="0"/>
              <a:t>jedná se o způsob výběru a uspořádání jazykových prostředků s ohledem na </a:t>
            </a:r>
            <a:r>
              <a:rPr lang="cs-CZ" b="1" dirty="0"/>
              <a:t>funkci</a:t>
            </a:r>
            <a:r>
              <a:rPr lang="cs-CZ" dirty="0"/>
              <a:t> daného sdělení</a:t>
            </a:r>
          </a:p>
          <a:p>
            <a:pPr marL="0" indent="0" algn="just">
              <a:buNone/>
            </a:pPr>
            <a:endParaRPr lang="cs-CZ" dirty="0"/>
          </a:p>
          <a:p>
            <a:pPr marL="457200" indent="-457200" algn="just">
              <a:buAutoNum type="arabicPeriod"/>
            </a:pPr>
            <a:r>
              <a:rPr lang="cs-CZ" dirty="0" err="1"/>
              <a:t>Prostěsdělovací</a:t>
            </a:r>
            <a:r>
              <a:rPr lang="cs-CZ" dirty="0"/>
              <a:t> styl</a:t>
            </a:r>
          </a:p>
          <a:p>
            <a:pPr marL="457200" indent="-457200" algn="just">
              <a:buAutoNum type="arabicPeriod"/>
            </a:pPr>
            <a:r>
              <a:rPr lang="cs-CZ" dirty="0"/>
              <a:t>Odborný styl</a:t>
            </a:r>
          </a:p>
          <a:p>
            <a:pPr marL="457200" indent="-457200" algn="just">
              <a:buAutoNum type="arabicPeriod"/>
            </a:pPr>
            <a:r>
              <a:rPr lang="cs-CZ" dirty="0"/>
              <a:t>Administrativní styl</a:t>
            </a:r>
          </a:p>
          <a:p>
            <a:pPr marL="457200" indent="-457200" algn="just">
              <a:buAutoNum type="arabicPeriod"/>
            </a:pPr>
            <a:r>
              <a:rPr lang="cs-CZ" dirty="0"/>
              <a:t>Publicistický styl</a:t>
            </a:r>
          </a:p>
          <a:p>
            <a:pPr marL="457200" indent="-457200" algn="just">
              <a:buAutoNum type="arabicPeriod"/>
            </a:pPr>
            <a:r>
              <a:rPr lang="cs-CZ" dirty="0"/>
              <a:t>Umělecký styl</a:t>
            </a:r>
          </a:p>
          <a:p>
            <a:pPr marL="457200" indent="-457200" algn="just">
              <a:buAutoNum type="arabicPeriod"/>
            </a:pPr>
            <a:r>
              <a:rPr lang="cs-CZ" dirty="0"/>
              <a:t>Řečnický styl</a:t>
            </a:r>
          </a:p>
        </p:txBody>
      </p:sp>
    </p:spTree>
    <p:extLst>
      <p:ext uri="{BB962C8B-B14F-4D97-AF65-F5344CB8AC3E}">
        <p14:creationId xmlns:p14="http://schemas.microsoft.com/office/powerpoint/2010/main" val="2694997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A2F991-682D-43FD-9223-7EF508AC89B7}"/>
              </a:ext>
            </a:extLst>
          </p:cNvPr>
          <p:cNvSpPr>
            <a:spLocks noGrp="1"/>
          </p:cNvSpPr>
          <p:nvPr>
            <p:ph type="title"/>
          </p:nvPr>
        </p:nvSpPr>
        <p:spPr/>
        <p:txBody>
          <a:bodyPr/>
          <a:lstStyle/>
          <a:p>
            <a:pPr algn="ctr"/>
            <a:r>
              <a:rPr lang="cs-CZ" dirty="0"/>
              <a:t>Co je vlastně stylistika?</a:t>
            </a:r>
          </a:p>
        </p:txBody>
      </p:sp>
      <p:sp>
        <p:nvSpPr>
          <p:cNvPr id="3" name="Zástupný symbol pro obsah 2">
            <a:extLst>
              <a:ext uri="{FF2B5EF4-FFF2-40B4-BE49-F238E27FC236}">
                <a16:creationId xmlns:a16="http://schemas.microsoft.com/office/drawing/2014/main" id="{0D783D1F-0DBD-455A-9130-84CBABA25AEE}"/>
              </a:ext>
            </a:extLst>
          </p:cNvPr>
          <p:cNvSpPr>
            <a:spLocks noGrp="1"/>
          </p:cNvSpPr>
          <p:nvPr>
            <p:ph idx="1"/>
          </p:nvPr>
        </p:nvSpPr>
        <p:spPr/>
        <p:txBody>
          <a:bodyPr>
            <a:normAutofit lnSpcReduction="10000"/>
          </a:bodyPr>
          <a:lstStyle/>
          <a:p>
            <a:r>
              <a:rPr lang="cs-CZ" b="1" dirty="0"/>
              <a:t>jazykovědná disciplína </a:t>
            </a:r>
            <a:r>
              <a:rPr lang="cs-CZ" dirty="0"/>
              <a:t>(jaké znáte jiné jazykovědné disciplíny?)</a:t>
            </a:r>
          </a:p>
          <a:p>
            <a:pPr marL="0" indent="0">
              <a:buNone/>
            </a:pPr>
            <a:endParaRPr lang="cs-CZ" dirty="0"/>
          </a:p>
          <a:p>
            <a:pPr algn="just"/>
            <a:r>
              <a:rPr lang="cs-CZ" b="1" dirty="0"/>
              <a:t>zkoumá tvorbu textů </a:t>
            </a:r>
            <a:r>
              <a:rPr lang="cs-CZ" dirty="0"/>
              <a:t>(jak text vzniká, co ovlivňuje jeho vznik, jaké text plní funkce, jaké jazykové prostředky jsou použité atd.)</a:t>
            </a:r>
          </a:p>
          <a:p>
            <a:pPr algn="just"/>
            <a:endParaRPr lang="cs-CZ" dirty="0"/>
          </a:p>
          <a:p>
            <a:pPr algn="just"/>
            <a:r>
              <a:rPr lang="cs-CZ" dirty="0"/>
              <a:t>v různých komunikačních situacích vznikají různé texty - stejný obsah můžu vyjádřit různými způsoby (vznikající text přizpůsobuji právě dané komunikační situaci)</a:t>
            </a:r>
          </a:p>
          <a:p>
            <a:pPr marL="0" indent="0" algn="just">
              <a:buNone/>
            </a:pPr>
            <a:r>
              <a:rPr lang="cs-CZ" dirty="0"/>
              <a:t>	- např. když chci omluvit svůj pozdní příchod – budu volit různou formu a 	různé jazykové prostředky pokud budu omluvu směřovat kamarádce, 	učiteli, zaměstnavateli, babičce atd.</a:t>
            </a:r>
          </a:p>
          <a:p>
            <a:pPr marL="0" indent="0" algn="just">
              <a:buNone/>
            </a:pPr>
            <a:endParaRPr lang="cs-CZ" dirty="0"/>
          </a:p>
          <a:p>
            <a:pPr algn="just"/>
            <a:endParaRPr lang="cs-CZ" dirty="0"/>
          </a:p>
          <a:p>
            <a:pPr algn="just"/>
            <a:endParaRPr lang="cs-CZ" dirty="0"/>
          </a:p>
        </p:txBody>
      </p:sp>
    </p:spTree>
    <p:extLst>
      <p:ext uri="{BB962C8B-B14F-4D97-AF65-F5344CB8AC3E}">
        <p14:creationId xmlns:p14="http://schemas.microsoft.com/office/powerpoint/2010/main" val="1289000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54D0FD-1C79-444A-991F-18E9D8085A53}"/>
              </a:ext>
            </a:extLst>
          </p:cNvPr>
          <p:cNvSpPr>
            <a:spLocks noGrp="1"/>
          </p:cNvSpPr>
          <p:nvPr>
            <p:ph type="title"/>
          </p:nvPr>
        </p:nvSpPr>
        <p:spPr/>
        <p:txBody>
          <a:bodyPr/>
          <a:lstStyle/>
          <a:p>
            <a:r>
              <a:rPr lang="cs-CZ" dirty="0"/>
              <a:t>Slohotvorní činitelé</a:t>
            </a:r>
          </a:p>
        </p:txBody>
      </p:sp>
      <p:sp>
        <p:nvSpPr>
          <p:cNvPr id="3" name="Zástupný symbol pro obsah 2">
            <a:extLst>
              <a:ext uri="{FF2B5EF4-FFF2-40B4-BE49-F238E27FC236}">
                <a16:creationId xmlns:a16="http://schemas.microsoft.com/office/drawing/2014/main" id="{6A2718A0-93D8-49A5-9C91-583539FD3117}"/>
              </a:ext>
            </a:extLst>
          </p:cNvPr>
          <p:cNvSpPr>
            <a:spLocks noGrp="1"/>
          </p:cNvSpPr>
          <p:nvPr>
            <p:ph idx="1"/>
          </p:nvPr>
        </p:nvSpPr>
        <p:spPr/>
        <p:txBody>
          <a:bodyPr/>
          <a:lstStyle/>
          <a:p>
            <a:pPr algn="just"/>
            <a:r>
              <a:rPr lang="cs-CZ" dirty="0"/>
              <a:t>vlivy, které působí při vzniku textu, ovlivňují jeho konečnou podobu</a:t>
            </a:r>
          </a:p>
          <a:p>
            <a:pPr marL="0" indent="0">
              <a:buNone/>
            </a:pPr>
            <a:endParaRPr lang="cs-CZ" dirty="0"/>
          </a:p>
          <a:p>
            <a:pPr marL="0" indent="0" algn="ctr">
              <a:buNone/>
            </a:pPr>
            <a:r>
              <a:rPr lang="cs-CZ" dirty="0"/>
              <a:t>Jaké vlivy sem patří, co myslíte?</a:t>
            </a:r>
          </a:p>
          <a:p>
            <a:pPr marL="0" indent="0" algn="ctr">
              <a:buNone/>
            </a:pPr>
            <a:endParaRPr lang="cs-CZ" dirty="0"/>
          </a:p>
          <a:p>
            <a:pPr marL="457200" indent="-457200" algn="just">
              <a:buAutoNum type="alphaUcParenR"/>
            </a:pPr>
            <a:r>
              <a:rPr lang="cs-CZ" dirty="0"/>
              <a:t>subjektivní – jsou spojené s osobou autora</a:t>
            </a:r>
          </a:p>
          <a:p>
            <a:pPr marL="457200" indent="-457200" algn="just">
              <a:buAutoNum type="alphaUcParenR"/>
            </a:pPr>
            <a:r>
              <a:rPr lang="cs-CZ" dirty="0"/>
              <a:t>objektivní – jsou na osobě autora nezávislé</a:t>
            </a:r>
          </a:p>
          <a:p>
            <a:pPr marL="0" indent="0" algn="just">
              <a:buNone/>
            </a:pPr>
            <a:endParaRPr lang="cs-CZ" dirty="0"/>
          </a:p>
          <a:p>
            <a:pPr marL="0" indent="0" algn="ctr">
              <a:buNone/>
            </a:pPr>
            <a:r>
              <a:rPr lang="cs-CZ" dirty="0"/>
              <a:t>Zkuste jednotlivé činitele rozdělit:</a:t>
            </a:r>
          </a:p>
        </p:txBody>
      </p:sp>
    </p:spTree>
    <p:extLst>
      <p:ext uri="{BB962C8B-B14F-4D97-AF65-F5344CB8AC3E}">
        <p14:creationId xmlns:p14="http://schemas.microsoft.com/office/powerpoint/2010/main" val="3236963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5E264-850D-4FED-ADE5-31D9FEE8B6C9}"/>
              </a:ext>
            </a:extLst>
          </p:cNvPr>
          <p:cNvSpPr>
            <a:spLocks noGrp="1"/>
          </p:cNvSpPr>
          <p:nvPr>
            <p:ph type="title"/>
          </p:nvPr>
        </p:nvSpPr>
        <p:spPr/>
        <p:txBody>
          <a:bodyPr/>
          <a:lstStyle/>
          <a:p>
            <a:r>
              <a:rPr lang="cs-CZ" dirty="0"/>
              <a:t>Slohové postupy</a:t>
            </a:r>
          </a:p>
        </p:txBody>
      </p:sp>
      <p:sp>
        <p:nvSpPr>
          <p:cNvPr id="3" name="Zástupný symbol pro obsah 2">
            <a:extLst>
              <a:ext uri="{FF2B5EF4-FFF2-40B4-BE49-F238E27FC236}">
                <a16:creationId xmlns:a16="http://schemas.microsoft.com/office/drawing/2014/main" id="{43814FC6-51AA-46AA-8C43-30DDA4A0D658}"/>
              </a:ext>
            </a:extLst>
          </p:cNvPr>
          <p:cNvSpPr>
            <a:spLocks noGrp="1"/>
          </p:cNvSpPr>
          <p:nvPr>
            <p:ph idx="1"/>
          </p:nvPr>
        </p:nvSpPr>
        <p:spPr/>
        <p:txBody>
          <a:bodyPr/>
          <a:lstStyle/>
          <a:p>
            <a:pPr algn="just"/>
            <a:r>
              <a:rPr lang="cs-CZ" dirty="0"/>
              <a:t>zásady, kterými se řídí způsob zpracování tématu s ohledem na situaci</a:t>
            </a:r>
          </a:p>
          <a:p>
            <a:pPr algn="just"/>
            <a:endParaRPr lang="cs-CZ" dirty="0"/>
          </a:p>
          <a:p>
            <a:pPr marL="457200" indent="-457200" algn="just">
              <a:buAutoNum type="arabicPeriod"/>
            </a:pPr>
            <a:r>
              <a:rPr lang="cs-CZ" dirty="0"/>
              <a:t>informační</a:t>
            </a:r>
          </a:p>
          <a:p>
            <a:pPr marL="457200" indent="-457200" algn="just">
              <a:buAutoNum type="arabicPeriod"/>
            </a:pPr>
            <a:r>
              <a:rPr lang="cs-CZ" dirty="0"/>
              <a:t>popisný</a:t>
            </a:r>
          </a:p>
          <a:p>
            <a:pPr marL="457200" indent="-457200" algn="just">
              <a:buAutoNum type="arabicPeriod"/>
            </a:pPr>
            <a:r>
              <a:rPr lang="cs-CZ" dirty="0"/>
              <a:t>vyprávěcí</a:t>
            </a:r>
          </a:p>
          <a:p>
            <a:pPr marL="457200" indent="-457200" algn="just">
              <a:buAutoNum type="arabicPeriod"/>
            </a:pPr>
            <a:r>
              <a:rPr lang="cs-CZ" dirty="0"/>
              <a:t>výkladový</a:t>
            </a:r>
          </a:p>
          <a:p>
            <a:pPr marL="457200" indent="-457200" algn="just">
              <a:buAutoNum type="arabicPeriod"/>
            </a:pPr>
            <a:r>
              <a:rPr lang="cs-CZ" dirty="0"/>
              <a:t>úvahový</a:t>
            </a:r>
          </a:p>
          <a:p>
            <a:pPr marL="0" indent="0" algn="just">
              <a:buNone/>
            </a:pPr>
            <a:endParaRPr lang="cs-CZ" dirty="0"/>
          </a:p>
        </p:txBody>
      </p:sp>
    </p:spTree>
    <p:extLst>
      <p:ext uri="{BB962C8B-B14F-4D97-AF65-F5344CB8AC3E}">
        <p14:creationId xmlns:p14="http://schemas.microsoft.com/office/powerpoint/2010/main" val="3827019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3496C-61E2-4E92-B250-54BB846EFCF5}"/>
              </a:ext>
            </a:extLst>
          </p:cNvPr>
          <p:cNvSpPr>
            <a:spLocks noGrp="1"/>
          </p:cNvSpPr>
          <p:nvPr>
            <p:ph type="title"/>
          </p:nvPr>
        </p:nvSpPr>
        <p:spPr/>
        <p:txBody>
          <a:bodyPr>
            <a:normAutofit fontScale="90000"/>
          </a:bodyPr>
          <a:lstStyle/>
          <a:p>
            <a:r>
              <a:rPr lang="cs-CZ" dirty="0"/>
              <a:t>Jaký slohový postup je použitý </a:t>
            </a:r>
            <a:br>
              <a:rPr lang="cs-CZ" dirty="0"/>
            </a:br>
            <a:r>
              <a:rPr lang="cs-CZ" dirty="0"/>
              <a:t>v následujících ukázkách?</a:t>
            </a:r>
          </a:p>
        </p:txBody>
      </p:sp>
      <p:sp>
        <p:nvSpPr>
          <p:cNvPr id="3" name="Zástupný symbol pro text 2">
            <a:extLst>
              <a:ext uri="{FF2B5EF4-FFF2-40B4-BE49-F238E27FC236}">
                <a16:creationId xmlns:a16="http://schemas.microsoft.com/office/drawing/2014/main" id="{830B8A6A-E05E-4EC2-A5AF-2985E556B3AF}"/>
              </a:ext>
            </a:extLst>
          </p:cNvPr>
          <p:cNvSpPr>
            <a:spLocks noGrp="1"/>
          </p:cNvSpPr>
          <p:nvPr>
            <p:ph type="body" idx="1"/>
          </p:nvPr>
        </p:nvSpPr>
        <p:spPr/>
        <p:txBody>
          <a:bodyPr/>
          <a:lstStyle/>
          <a:p>
            <a:endParaRPr lang="cs-CZ" dirty="0"/>
          </a:p>
        </p:txBody>
      </p:sp>
      <p:sp>
        <p:nvSpPr>
          <p:cNvPr id="4" name="Zástupný symbol pro text 3">
            <a:extLst>
              <a:ext uri="{FF2B5EF4-FFF2-40B4-BE49-F238E27FC236}">
                <a16:creationId xmlns:a16="http://schemas.microsoft.com/office/drawing/2014/main" id="{D405645C-4F29-4A6B-80DE-716039379E62}"/>
              </a:ext>
            </a:extLst>
          </p:cNvPr>
          <p:cNvSpPr>
            <a:spLocks noGrp="1"/>
          </p:cNvSpPr>
          <p:nvPr>
            <p:ph type="body" sz="half" idx="15"/>
          </p:nvPr>
        </p:nvSpPr>
        <p:spPr/>
        <p:txBody>
          <a:bodyPr/>
          <a:lstStyle/>
          <a:p>
            <a:pPr algn="just"/>
            <a:r>
              <a:rPr lang="cs-CZ" dirty="0"/>
              <a:t>Koberec rozbalte na čistou podlahu. Jsou-li potřeba dva pruhy, seřízněte obě spojovací hrany. Za tímto účelem položte druhý pruh koberce s přesahem na spojovací šev. Oba díly současně pak ostrým nožem odřízněte podél ocelové lišty.</a:t>
            </a:r>
          </a:p>
          <a:p>
            <a:pPr algn="r"/>
            <a:r>
              <a:rPr lang="cs-CZ" i="1" dirty="0"/>
              <a:t>www.hornbach.cz </a:t>
            </a:r>
          </a:p>
        </p:txBody>
      </p:sp>
      <p:sp>
        <p:nvSpPr>
          <p:cNvPr id="5" name="Zástupný symbol pro text 4">
            <a:extLst>
              <a:ext uri="{FF2B5EF4-FFF2-40B4-BE49-F238E27FC236}">
                <a16:creationId xmlns:a16="http://schemas.microsoft.com/office/drawing/2014/main" id="{36722D83-BB7D-40DE-8AA3-B18117598C37}"/>
              </a:ext>
            </a:extLst>
          </p:cNvPr>
          <p:cNvSpPr>
            <a:spLocks noGrp="1"/>
          </p:cNvSpPr>
          <p:nvPr>
            <p:ph type="body" sz="quarter" idx="3"/>
          </p:nvPr>
        </p:nvSpPr>
        <p:spPr/>
        <p:txBody>
          <a:bodyPr/>
          <a:lstStyle/>
          <a:p>
            <a:endParaRPr lang="cs-CZ"/>
          </a:p>
        </p:txBody>
      </p:sp>
      <p:sp>
        <p:nvSpPr>
          <p:cNvPr id="6" name="Zástupný symbol pro text 5">
            <a:extLst>
              <a:ext uri="{FF2B5EF4-FFF2-40B4-BE49-F238E27FC236}">
                <a16:creationId xmlns:a16="http://schemas.microsoft.com/office/drawing/2014/main" id="{AA8EB190-9991-4545-BA55-70CBCC3F1E40}"/>
              </a:ext>
            </a:extLst>
          </p:cNvPr>
          <p:cNvSpPr>
            <a:spLocks noGrp="1"/>
          </p:cNvSpPr>
          <p:nvPr>
            <p:ph type="body" sz="half" idx="16"/>
          </p:nvPr>
        </p:nvSpPr>
        <p:spPr/>
        <p:txBody>
          <a:bodyPr/>
          <a:lstStyle/>
          <a:p>
            <a:pPr algn="just"/>
            <a:r>
              <a:rPr lang="cs-CZ" dirty="0"/>
              <a:t>Jak se domluvíte s neslyšícím? Jak si nevidomý prohlíží internet? Jak se ovládá počítač bez rukou? Tohle a spoustu dalších situací ze života člověka se zdravotním postižením si můžete vyzkoušet na interaktivní  výstavě Naše cesta na výstavišti v Brně od 1.5.2021 do 30.6.2021 a v Praze od 1.10.2021 do 30.11.2021. Vstupné na výstavu je dobrovolné. Vybraná částka bude zaslána na účet organizace Naše cesta, která podporuje lidi se zdravotním postižením.</a:t>
            </a:r>
          </a:p>
          <a:p>
            <a:pPr algn="r"/>
            <a:r>
              <a:rPr lang="cs-CZ" i="1" dirty="0"/>
              <a:t>vystavanasecesta.cz</a:t>
            </a:r>
          </a:p>
        </p:txBody>
      </p:sp>
      <p:sp>
        <p:nvSpPr>
          <p:cNvPr id="7" name="Zástupný symbol pro text 6">
            <a:extLst>
              <a:ext uri="{FF2B5EF4-FFF2-40B4-BE49-F238E27FC236}">
                <a16:creationId xmlns:a16="http://schemas.microsoft.com/office/drawing/2014/main" id="{5E780E73-9FAF-4977-B2B7-F05B7A71EC8B}"/>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EDD4E3DF-A8E8-4936-B02E-84E1D82C045A}"/>
              </a:ext>
            </a:extLst>
          </p:cNvPr>
          <p:cNvSpPr>
            <a:spLocks noGrp="1"/>
          </p:cNvSpPr>
          <p:nvPr>
            <p:ph type="body" sz="half" idx="17"/>
          </p:nvPr>
        </p:nvSpPr>
        <p:spPr/>
        <p:txBody>
          <a:bodyPr/>
          <a:lstStyle/>
          <a:p>
            <a:pPr algn="just"/>
            <a:r>
              <a:rPr lang="cs-CZ" dirty="0"/>
              <a:t>V centrálním nervovém systému se serotonin podílí na vzniku nálad. Na syntézu serotoninu v těle pak má velký vliv úroveň světelného záření, a proto se jeho nedostatek nejvíce projevuje v zimě.</a:t>
            </a:r>
          </a:p>
          <a:p>
            <a:pPr algn="r"/>
            <a:r>
              <a:rPr lang="cs-CZ" i="1" dirty="0"/>
              <a:t>wikipedia.org</a:t>
            </a:r>
          </a:p>
        </p:txBody>
      </p:sp>
    </p:spTree>
    <p:extLst>
      <p:ext uri="{BB962C8B-B14F-4D97-AF65-F5344CB8AC3E}">
        <p14:creationId xmlns:p14="http://schemas.microsoft.com/office/powerpoint/2010/main" val="1553850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B774E1-4D0E-4E6A-A87F-677A55E5143F}"/>
              </a:ext>
            </a:extLst>
          </p:cNvPr>
          <p:cNvSpPr>
            <a:spLocks noGrp="1"/>
          </p:cNvSpPr>
          <p:nvPr>
            <p:ph type="title"/>
          </p:nvPr>
        </p:nvSpPr>
        <p:spPr/>
        <p:txBody>
          <a:bodyPr/>
          <a:lstStyle/>
          <a:p>
            <a:r>
              <a:rPr lang="cs-CZ" dirty="0"/>
              <a:t>Slohové útvary</a:t>
            </a:r>
          </a:p>
        </p:txBody>
      </p:sp>
      <p:sp>
        <p:nvSpPr>
          <p:cNvPr id="3" name="Zástupný symbol pro obsah 2">
            <a:extLst>
              <a:ext uri="{FF2B5EF4-FFF2-40B4-BE49-F238E27FC236}">
                <a16:creationId xmlns:a16="http://schemas.microsoft.com/office/drawing/2014/main" id="{5C1BDA51-10AA-4C2F-B792-B15CADC68192}"/>
              </a:ext>
            </a:extLst>
          </p:cNvPr>
          <p:cNvSpPr>
            <a:spLocks noGrp="1"/>
          </p:cNvSpPr>
          <p:nvPr>
            <p:ph idx="1"/>
          </p:nvPr>
        </p:nvSpPr>
        <p:spPr/>
        <p:txBody>
          <a:bodyPr/>
          <a:lstStyle/>
          <a:p>
            <a:r>
              <a:rPr lang="cs-CZ" dirty="0"/>
              <a:t>typ sdělení s charakteristickými rysy užívaný v ustálených komunikačních situacích</a:t>
            </a:r>
          </a:p>
          <a:p>
            <a:r>
              <a:rPr lang="cs-CZ" dirty="0"/>
              <a:t>existuje mnoho slohových útvarů – se spoustou z nich jste se potkali už na ZŠ </a:t>
            </a:r>
          </a:p>
          <a:p>
            <a:pPr marL="0" indent="0" algn="ctr">
              <a:buNone/>
            </a:pPr>
            <a:endParaRPr lang="cs-CZ" dirty="0"/>
          </a:p>
          <a:p>
            <a:pPr marL="0" indent="0" algn="ctr">
              <a:buNone/>
            </a:pPr>
            <a:r>
              <a:rPr lang="cs-CZ" dirty="0"/>
              <a:t>Zkuste některé vyjmenovat:</a:t>
            </a:r>
          </a:p>
          <a:p>
            <a:endParaRPr lang="cs-CZ" dirty="0"/>
          </a:p>
          <a:p>
            <a:pPr marL="0" indent="0">
              <a:buNone/>
            </a:pPr>
            <a:endParaRPr lang="cs-CZ" dirty="0"/>
          </a:p>
        </p:txBody>
      </p:sp>
    </p:spTree>
    <p:extLst>
      <p:ext uri="{BB962C8B-B14F-4D97-AF65-F5344CB8AC3E}">
        <p14:creationId xmlns:p14="http://schemas.microsoft.com/office/powerpoint/2010/main" val="340350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3A398-E3CC-4BA8-800A-441D968A1A19}"/>
              </a:ext>
            </a:extLst>
          </p:cNvPr>
          <p:cNvSpPr>
            <a:spLocks noGrp="1"/>
          </p:cNvSpPr>
          <p:nvPr>
            <p:ph type="title"/>
          </p:nvPr>
        </p:nvSpPr>
        <p:spPr/>
        <p:txBody>
          <a:bodyPr/>
          <a:lstStyle/>
          <a:p>
            <a:r>
              <a:rPr lang="cs-CZ" dirty="0"/>
              <a:t>Poznáte slohové útvary?</a:t>
            </a:r>
          </a:p>
        </p:txBody>
      </p:sp>
      <p:sp>
        <p:nvSpPr>
          <p:cNvPr id="3" name="Zástupný symbol pro text 2">
            <a:extLst>
              <a:ext uri="{FF2B5EF4-FFF2-40B4-BE49-F238E27FC236}">
                <a16:creationId xmlns:a16="http://schemas.microsoft.com/office/drawing/2014/main" id="{67C9EB97-7B4C-41F3-93B5-E429753D4BDF}"/>
              </a:ext>
            </a:extLst>
          </p:cNvPr>
          <p:cNvSpPr>
            <a:spLocks noGrp="1"/>
          </p:cNvSpPr>
          <p:nvPr>
            <p:ph type="body" idx="1"/>
          </p:nvPr>
        </p:nvSpPr>
        <p:spPr/>
        <p:txBody>
          <a:bodyPr/>
          <a:lstStyle/>
          <a:p>
            <a:endParaRPr lang="cs-CZ"/>
          </a:p>
        </p:txBody>
      </p:sp>
      <p:sp>
        <p:nvSpPr>
          <p:cNvPr id="4" name="Zástupný symbol pro text 3">
            <a:extLst>
              <a:ext uri="{FF2B5EF4-FFF2-40B4-BE49-F238E27FC236}">
                <a16:creationId xmlns:a16="http://schemas.microsoft.com/office/drawing/2014/main" id="{83D98AFC-659B-46E8-8205-5D63B45D7989}"/>
              </a:ext>
            </a:extLst>
          </p:cNvPr>
          <p:cNvSpPr>
            <a:spLocks noGrp="1"/>
          </p:cNvSpPr>
          <p:nvPr>
            <p:ph type="body" sz="half" idx="15"/>
          </p:nvPr>
        </p:nvSpPr>
        <p:spPr>
          <a:xfrm>
            <a:off x="683767" y="2904553"/>
            <a:ext cx="3456432" cy="3314132"/>
          </a:xfrm>
        </p:spPr>
        <p:txBody>
          <a:bodyPr/>
          <a:lstStyle/>
          <a:p>
            <a:pPr algn="just"/>
            <a:r>
              <a:rPr lang="cs-CZ" dirty="0"/>
              <a:t>Prodám jednu sezónu používanou koloběžku </a:t>
            </a:r>
            <a:r>
              <a:rPr lang="cs-CZ" dirty="0" err="1"/>
              <a:t>Yedoo</a:t>
            </a:r>
            <a:r>
              <a:rPr lang="cs-CZ" dirty="0"/>
              <a:t>. Loni kupovaná a stále v záruce. Nosnost 110kg. Vhodná pro děti od 12 let i dospělé. Původní cena 2 400 Kč, nyní 1 800 Kč. </a:t>
            </a:r>
            <a:r>
              <a:rPr lang="cs-CZ" dirty="0">
                <a:hlinkClick r:id="rId2"/>
              </a:rPr>
              <a:t>Tel:723899658</a:t>
            </a:r>
            <a:r>
              <a:rPr lang="cs-CZ" dirty="0"/>
              <a:t>, </a:t>
            </a:r>
            <a:r>
              <a:rPr lang="cs-CZ" dirty="0" err="1"/>
              <a:t>mail:kata.s@seznam.cz</a:t>
            </a:r>
            <a:endParaRPr lang="cs-CZ" dirty="0"/>
          </a:p>
        </p:txBody>
      </p:sp>
      <p:sp>
        <p:nvSpPr>
          <p:cNvPr id="5" name="Zástupný symbol pro text 4">
            <a:extLst>
              <a:ext uri="{FF2B5EF4-FFF2-40B4-BE49-F238E27FC236}">
                <a16:creationId xmlns:a16="http://schemas.microsoft.com/office/drawing/2014/main" id="{DEF78A63-75B5-4E94-B302-2CD219536D7B}"/>
              </a:ext>
            </a:extLst>
          </p:cNvPr>
          <p:cNvSpPr>
            <a:spLocks noGrp="1"/>
          </p:cNvSpPr>
          <p:nvPr>
            <p:ph type="body" sz="quarter" idx="3"/>
          </p:nvPr>
        </p:nvSpPr>
        <p:spPr/>
        <p:txBody>
          <a:bodyPr/>
          <a:lstStyle/>
          <a:p>
            <a:endParaRPr lang="cs-CZ"/>
          </a:p>
        </p:txBody>
      </p:sp>
      <p:sp>
        <p:nvSpPr>
          <p:cNvPr id="6" name="Zástupný symbol pro text 5">
            <a:extLst>
              <a:ext uri="{FF2B5EF4-FFF2-40B4-BE49-F238E27FC236}">
                <a16:creationId xmlns:a16="http://schemas.microsoft.com/office/drawing/2014/main" id="{B2153E82-53AC-47E7-86B6-915BE2764960}"/>
              </a:ext>
            </a:extLst>
          </p:cNvPr>
          <p:cNvSpPr>
            <a:spLocks noGrp="1"/>
          </p:cNvSpPr>
          <p:nvPr>
            <p:ph type="body" sz="half" idx="16"/>
          </p:nvPr>
        </p:nvSpPr>
        <p:spPr/>
        <p:txBody>
          <a:bodyPr/>
          <a:lstStyle/>
          <a:p>
            <a:pPr algn="just"/>
            <a:r>
              <a:rPr lang="cs-CZ" dirty="0"/>
              <a:t>Dne 28.2.2021 v době od 10:00 do 14:30 proběhne odstávka dodávky pitné vody. Důvodem jsou stavební úpravy probíhající v bytě č. 8. Děkujeme za pochopení.</a:t>
            </a:r>
          </a:p>
        </p:txBody>
      </p:sp>
      <p:sp>
        <p:nvSpPr>
          <p:cNvPr id="7" name="Zástupný symbol pro text 6">
            <a:extLst>
              <a:ext uri="{FF2B5EF4-FFF2-40B4-BE49-F238E27FC236}">
                <a16:creationId xmlns:a16="http://schemas.microsoft.com/office/drawing/2014/main" id="{BFB21F43-06F8-4485-865C-A5990127DDFC}"/>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C344D849-5E24-4303-B7DE-485D77FBD072}"/>
              </a:ext>
            </a:extLst>
          </p:cNvPr>
          <p:cNvSpPr>
            <a:spLocks noGrp="1"/>
          </p:cNvSpPr>
          <p:nvPr>
            <p:ph type="body" sz="half" idx="17"/>
          </p:nvPr>
        </p:nvSpPr>
        <p:spPr/>
        <p:txBody>
          <a:bodyPr>
            <a:normAutofit/>
          </a:bodyPr>
          <a:lstStyle/>
          <a:p>
            <a:pPr algn="just"/>
            <a:r>
              <a:rPr lang="cs-CZ" dirty="0" err="1"/>
              <a:t>Sednička</a:t>
            </a:r>
            <a:r>
              <a:rPr lang="cs-CZ" dirty="0"/>
              <a:t> ta byla zřízena dle babiččiny chuti. U velikých kamen byla lavice, podél babiččino lože; hned u kamen za ložem malovaná truhla a při druhé zdi lože Barunčino, která spávala s babičkou. Uprostřed stál lípový stůl s trnožemi a nad ním visela od stropu dolů holubička, na podobenství svatého Ducha. V koutku u okna stál kolovrátek, přeslice s naditým kuželem, v kuželi zastrčené </a:t>
            </a:r>
            <a:r>
              <a:rPr lang="cs-CZ" dirty="0" err="1"/>
              <a:t>vřetánko</a:t>
            </a:r>
            <a:r>
              <a:rPr lang="cs-CZ" dirty="0"/>
              <a:t>; na hřebu bylo motovidlo. Na zdi viselo několik obrázků svatých, nad babiččiným ložem krucifix, okrášlen kvítím. </a:t>
            </a:r>
          </a:p>
        </p:txBody>
      </p:sp>
    </p:spTree>
    <p:extLst>
      <p:ext uri="{BB962C8B-B14F-4D97-AF65-F5344CB8AC3E}">
        <p14:creationId xmlns:p14="http://schemas.microsoft.com/office/powerpoint/2010/main" val="4128183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4F12F8-CC4E-46E8-BFF2-EC75614A45F7}"/>
              </a:ext>
            </a:extLst>
          </p:cNvPr>
          <p:cNvSpPr>
            <a:spLocks noGrp="1"/>
          </p:cNvSpPr>
          <p:nvPr>
            <p:ph type="title"/>
          </p:nvPr>
        </p:nvSpPr>
        <p:spPr/>
        <p:txBody>
          <a:bodyPr/>
          <a:lstStyle/>
          <a:p>
            <a:endParaRPr lang="cs-CZ"/>
          </a:p>
        </p:txBody>
      </p:sp>
      <p:sp>
        <p:nvSpPr>
          <p:cNvPr id="3" name="Zástupný symbol pro text 2">
            <a:extLst>
              <a:ext uri="{FF2B5EF4-FFF2-40B4-BE49-F238E27FC236}">
                <a16:creationId xmlns:a16="http://schemas.microsoft.com/office/drawing/2014/main" id="{A20DB5BB-789D-497C-A74B-C0DF30F1FBF4}"/>
              </a:ext>
            </a:extLst>
          </p:cNvPr>
          <p:cNvSpPr>
            <a:spLocks noGrp="1"/>
          </p:cNvSpPr>
          <p:nvPr>
            <p:ph type="body" idx="1"/>
          </p:nvPr>
        </p:nvSpPr>
        <p:spPr/>
        <p:txBody>
          <a:bodyPr/>
          <a:lstStyle/>
          <a:p>
            <a:endParaRPr lang="cs-CZ"/>
          </a:p>
        </p:txBody>
      </p:sp>
      <p:sp>
        <p:nvSpPr>
          <p:cNvPr id="4" name="Zástupný symbol pro text 3">
            <a:extLst>
              <a:ext uri="{FF2B5EF4-FFF2-40B4-BE49-F238E27FC236}">
                <a16:creationId xmlns:a16="http://schemas.microsoft.com/office/drawing/2014/main" id="{CE1082B4-F782-48B3-8209-8D30F6ABB5B3}"/>
              </a:ext>
            </a:extLst>
          </p:cNvPr>
          <p:cNvSpPr>
            <a:spLocks noGrp="1"/>
          </p:cNvSpPr>
          <p:nvPr>
            <p:ph type="body" sz="half" idx="15"/>
          </p:nvPr>
        </p:nvSpPr>
        <p:spPr/>
        <p:txBody>
          <a:bodyPr/>
          <a:lstStyle/>
          <a:p>
            <a:pPr algn="just"/>
            <a:r>
              <a:rPr lang="cs-CZ" dirty="0" err="1"/>
              <a:t>Harry</a:t>
            </a:r>
            <a:r>
              <a:rPr lang="cs-CZ" dirty="0"/>
              <a:t> je hubené postavy. Jeho vlasy mají tmavě hnědou barvu. Na čele má jizvu připomínající blesk, který mu zůstal jako památka, kdy čaroděj </a:t>
            </a:r>
            <a:r>
              <a:rPr lang="cs-CZ" dirty="0" err="1"/>
              <a:t>Voldemort</a:t>
            </a:r>
            <a:r>
              <a:rPr lang="cs-CZ" dirty="0"/>
              <a:t> zabil jeho rodiče a chtěl zabít i </a:t>
            </a:r>
            <a:r>
              <a:rPr lang="cs-CZ" dirty="0" err="1"/>
              <a:t>Harryho</a:t>
            </a:r>
            <a:r>
              <a:rPr lang="cs-CZ" dirty="0"/>
              <a:t>. Pod obočím jsou dvě zelená očka a nosí kulaté brýle. Jeho oblečení: když je doma u svých nevlastních rodičů, nosí svetr, tričko a kalhoty a ve škole v Bradavicích nosí černý hábit. </a:t>
            </a:r>
          </a:p>
          <a:p>
            <a:endParaRPr lang="cs-CZ" dirty="0"/>
          </a:p>
        </p:txBody>
      </p:sp>
      <p:sp>
        <p:nvSpPr>
          <p:cNvPr id="5" name="Zástupný symbol pro text 4">
            <a:extLst>
              <a:ext uri="{FF2B5EF4-FFF2-40B4-BE49-F238E27FC236}">
                <a16:creationId xmlns:a16="http://schemas.microsoft.com/office/drawing/2014/main" id="{28FA9C79-FD0C-42F1-8D18-71D588403556}"/>
              </a:ext>
            </a:extLst>
          </p:cNvPr>
          <p:cNvSpPr>
            <a:spLocks noGrp="1"/>
          </p:cNvSpPr>
          <p:nvPr>
            <p:ph type="body" sz="quarter" idx="3"/>
          </p:nvPr>
        </p:nvSpPr>
        <p:spPr/>
        <p:txBody>
          <a:bodyPr/>
          <a:lstStyle/>
          <a:p>
            <a:endParaRPr lang="cs-CZ" dirty="0"/>
          </a:p>
        </p:txBody>
      </p:sp>
      <p:sp>
        <p:nvSpPr>
          <p:cNvPr id="6" name="Zástupný symbol pro text 5">
            <a:extLst>
              <a:ext uri="{FF2B5EF4-FFF2-40B4-BE49-F238E27FC236}">
                <a16:creationId xmlns:a16="http://schemas.microsoft.com/office/drawing/2014/main" id="{D4CC8046-2193-4613-B013-6E5250DD6585}"/>
              </a:ext>
            </a:extLst>
          </p:cNvPr>
          <p:cNvSpPr>
            <a:spLocks noGrp="1"/>
          </p:cNvSpPr>
          <p:nvPr>
            <p:ph type="body" sz="half" idx="16"/>
          </p:nvPr>
        </p:nvSpPr>
        <p:spPr/>
        <p:txBody>
          <a:bodyPr/>
          <a:lstStyle/>
          <a:p>
            <a:pPr algn="just"/>
            <a:r>
              <a:rPr lang="cs-CZ" dirty="0"/>
              <a:t>Nadporučík Lukáš byl typem aktivního důstojníka zchátralé rakouské monarchie. Kadetka vychovala z něho obojživelníka. Mluvil německy ve společnosti, psal německy, četl české knížky, a když vyučoval ve škole  jednoročních dobrovolníků, samých Čechů, říkal jim důvěrně: „Buďme Češi, ale nemusí o tom nikdo vědět. Já jsem taky Čech.“</a:t>
            </a:r>
          </a:p>
        </p:txBody>
      </p:sp>
      <p:sp>
        <p:nvSpPr>
          <p:cNvPr id="7" name="Zástupný symbol pro text 6">
            <a:extLst>
              <a:ext uri="{FF2B5EF4-FFF2-40B4-BE49-F238E27FC236}">
                <a16:creationId xmlns:a16="http://schemas.microsoft.com/office/drawing/2014/main" id="{55557D59-35DB-4AB5-A149-78FB1D8BA9C3}"/>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3256E644-3972-434E-BF88-820A2767E91D}"/>
              </a:ext>
            </a:extLst>
          </p:cNvPr>
          <p:cNvSpPr>
            <a:spLocks noGrp="1"/>
          </p:cNvSpPr>
          <p:nvPr>
            <p:ph type="body" sz="half" idx="17"/>
          </p:nvPr>
        </p:nvSpPr>
        <p:spPr/>
        <p:txBody>
          <a:bodyPr/>
          <a:lstStyle/>
          <a:p>
            <a:pPr algn="just"/>
            <a:r>
              <a:rPr lang="cs-CZ" dirty="0"/>
              <a:t>Zátoka byla větší, než jsem předpokládal. Dal jsem jí proto jméno Velká zátoka. Bylo po poledni, když jsem konečně došel k rozeklaným skalám, jimiž končila východní pláž. Podle její šíře jsem usoudil, že je doba odlivu. Začal jsem se brodit vodou, abych obešel nejbližší balvan. Pak jsem spatřil vrak. Ležel mezi útesy v menší vzdálenosti než šest set stop. Určitě měl rozdrcené dno, ale jak jsem předpokládal, otročí paluba udržela trup pohromadě. Do očí mi vstoupily slzy.</a:t>
            </a:r>
          </a:p>
        </p:txBody>
      </p:sp>
    </p:spTree>
    <p:extLst>
      <p:ext uri="{BB962C8B-B14F-4D97-AF65-F5344CB8AC3E}">
        <p14:creationId xmlns:p14="http://schemas.microsoft.com/office/powerpoint/2010/main" val="886284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AC3FF-3312-408A-8E27-4B2CE46F9E80}"/>
              </a:ext>
            </a:extLst>
          </p:cNvPr>
          <p:cNvSpPr>
            <a:spLocks noGrp="1"/>
          </p:cNvSpPr>
          <p:nvPr>
            <p:ph type="title"/>
          </p:nvPr>
        </p:nvSpPr>
        <p:spPr/>
        <p:txBody>
          <a:bodyPr/>
          <a:lstStyle/>
          <a:p>
            <a:endParaRPr lang="cs-CZ"/>
          </a:p>
        </p:txBody>
      </p:sp>
      <p:sp>
        <p:nvSpPr>
          <p:cNvPr id="3" name="Zástupný symbol pro text 2">
            <a:extLst>
              <a:ext uri="{FF2B5EF4-FFF2-40B4-BE49-F238E27FC236}">
                <a16:creationId xmlns:a16="http://schemas.microsoft.com/office/drawing/2014/main" id="{35D40984-DDCC-4085-AF75-9DB4882DF026}"/>
              </a:ext>
            </a:extLst>
          </p:cNvPr>
          <p:cNvSpPr>
            <a:spLocks noGrp="1"/>
          </p:cNvSpPr>
          <p:nvPr>
            <p:ph type="body" idx="1"/>
          </p:nvPr>
        </p:nvSpPr>
        <p:spPr/>
        <p:txBody>
          <a:bodyPr/>
          <a:lstStyle/>
          <a:p>
            <a:endParaRPr lang="cs-CZ"/>
          </a:p>
        </p:txBody>
      </p:sp>
      <p:sp>
        <p:nvSpPr>
          <p:cNvPr id="4" name="Zástupný symbol pro text 3">
            <a:extLst>
              <a:ext uri="{FF2B5EF4-FFF2-40B4-BE49-F238E27FC236}">
                <a16:creationId xmlns:a16="http://schemas.microsoft.com/office/drawing/2014/main" id="{05A4019F-5F8E-42C7-B8B0-C236396EF48B}"/>
              </a:ext>
            </a:extLst>
          </p:cNvPr>
          <p:cNvSpPr>
            <a:spLocks noGrp="1"/>
          </p:cNvSpPr>
          <p:nvPr>
            <p:ph type="body" sz="half" idx="15"/>
          </p:nvPr>
        </p:nvSpPr>
        <p:spPr/>
        <p:txBody>
          <a:bodyPr>
            <a:normAutofit fontScale="92500"/>
          </a:bodyPr>
          <a:lstStyle/>
          <a:p>
            <a:pPr algn="just"/>
            <a:r>
              <a:rPr lang="cs-CZ" dirty="0"/>
              <a:t>Sociální sítě se stávají nejrozšířenějším způsobem komunikace, rozmáhajíc se po celém světě napříč generacemi. Stále však nejpočetnější věkovou skupinou zůstávají mládež, adolescenti a stále častěji také děti pod 14 let.</a:t>
            </a:r>
          </a:p>
          <a:p>
            <a:pPr algn="just"/>
            <a:r>
              <a:rPr lang="cs-CZ" dirty="0"/>
              <a:t>Jedním z účelů sociálních sítí by mohlo být spojit lidi, kteří se třeba dlouho neviděli nebo bydlí od sebe daleko. Účelem může být i cílené seznámení s někým novým. Ale dnešní mladí to vidí často jinak. Píší si na svůj profil dojemné statusy o tom, jak mají strašně těžký život nebo že se zrovna nudí.</a:t>
            </a:r>
          </a:p>
          <a:p>
            <a:br>
              <a:rPr lang="cs-CZ" dirty="0"/>
            </a:br>
            <a:endParaRPr lang="cs-CZ" dirty="0"/>
          </a:p>
          <a:p>
            <a:endParaRPr lang="cs-CZ" dirty="0"/>
          </a:p>
        </p:txBody>
      </p:sp>
      <p:sp>
        <p:nvSpPr>
          <p:cNvPr id="5" name="Zástupný symbol pro text 4">
            <a:extLst>
              <a:ext uri="{FF2B5EF4-FFF2-40B4-BE49-F238E27FC236}">
                <a16:creationId xmlns:a16="http://schemas.microsoft.com/office/drawing/2014/main" id="{5B2B5C60-3474-494F-BE86-D277BCD2C7CE}"/>
              </a:ext>
            </a:extLst>
          </p:cNvPr>
          <p:cNvSpPr>
            <a:spLocks noGrp="1"/>
          </p:cNvSpPr>
          <p:nvPr>
            <p:ph type="body" sz="quarter" idx="3"/>
          </p:nvPr>
        </p:nvSpPr>
        <p:spPr/>
        <p:txBody>
          <a:bodyPr/>
          <a:lstStyle/>
          <a:p>
            <a:endParaRPr lang="cs-CZ"/>
          </a:p>
        </p:txBody>
      </p:sp>
      <p:sp>
        <p:nvSpPr>
          <p:cNvPr id="6" name="Zástupný symbol pro text 5">
            <a:extLst>
              <a:ext uri="{FF2B5EF4-FFF2-40B4-BE49-F238E27FC236}">
                <a16:creationId xmlns:a16="http://schemas.microsoft.com/office/drawing/2014/main" id="{A495ED9B-96A6-41EF-BB84-09C436F21AC8}"/>
              </a:ext>
            </a:extLst>
          </p:cNvPr>
          <p:cNvSpPr>
            <a:spLocks noGrp="1"/>
          </p:cNvSpPr>
          <p:nvPr>
            <p:ph type="body" sz="half" idx="16"/>
          </p:nvPr>
        </p:nvSpPr>
        <p:spPr/>
        <p:txBody>
          <a:bodyPr/>
          <a:lstStyle/>
          <a:p>
            <a:pPr algn="just"/>
            <a:r>
              <a:rPr lang="cs-CZ" dirty="0"/>
              <a:t>Čtyřicetiletý horolezec se ve čtvrtek v podvečer vážně zranil při sestupu z Rozštípené skály u Hamrů nad Sázavou na Žďársku. Ze zhruba patnácti metrů se zřítil na zem.            S vážnými zraněními  ho záchranářský vrtulník transportoval do brněnské úrazové nemocnice.</a:t>
            </a:r>
          </a:p>
        </p:txBody>
      </p:sp>
      <p:sp>
        <p:nvSpPr>
          <p:cNvPr id="7" name="Zástupný symbol pro text 6">
            <a:extLst>
              <a:ext uri="{FF2B5EF4-FFF2-40B4-BE49-F238E27FC236}">
                <a16:creationId xmlns:a16="http://schemas.microsoft.com/office/drawing/2014/main" id="{B62ADF4A-4751-43D6-AB07-288D82390F63}"/>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E6262A85-CB99-4A36-A5E7-AE93B189F9CB}"/>
              </a:ext>
            </a:extLst>
          </p:cNvPr>
          <p:cNvSpPr>
            <a:spLocks noGrp="1"/>
          </p:cNvSpPr>
          <p:nvPr>
            <p:ph type="body" sz="half" idx="17"/>
          </p:nvPr>
        </p:nvSpPr>
        <p:spPr/>
        <p:txBody>
          <a:bodyPr/>
          <a:lstStyle/>
          <a:p>
            <a:pPr algn="just" fontAlgn="base"/>
            <a:r>
              <a:rPr lang="cs-CZ" dirty="0"/>
              <a:t>Teplice 15.2.2021</a:t>
            </a:r>
          </a:p>
          <a:p>
            <a:pPr algn="just" fontAlgn="base"/>
            <a:r>
              <a:rPr lang="cs-CZ" i="1" u="sng" dirty="0"/>
              <a:t>Stížnost na opětovné porušování domovního klidu</a:t>
            </a:r>
            <a:endParaRPr lang="cs-CZ" dirty="0"/>
          </a:p>
          <a:p>
            <a:pPr algn="just" fontAlgn="base"/>
            <a:r>
              <a:rPr lang="cs-CZ" i="1" dirty="0"/>
              <a:t>Vážený pane starosto,</a:t>
            </a:r>
            <a:endParaRPr lang="cs-CZ" dirty="0"/>
          </a:p>
          <a:p>
            <a:pPr algn="just" fontAlgn="base"/>
            <a:r>
              <a:rPr lang="cs-CZ" i="1" dirty="0"/>
              <a:t>jmenuji se Martina Kyselová a jsem zástupce obyvatel domu č. p. 25. Již v minulém měsíci jsme Vám zaslali upozornění na konfliktní a nepřizpůsobivé chování našich sousedů obývajících byt č. 14, ale bohužel do dnešního dne nedošlo k navržení řešení.</a:t>
            </a:r>
            <a:endParaRPr lang="cs-CZ" dirty="0"/>
          </a:p>
          <a:p>
            <a:endParaRPr lang="cs-CZ" dirty="0"/>
          </a:p>
        </p:txBody>
      </p:sp>
    </p:spTree>
    <p:extLst>
      <p:ext uri="{BB962C8B-B14F-4D97-AF65-F5344CB8AC3E}">
        <p14:creationId xmlns:p14="http://schemas.microsoft.com/office/powerpoint/2010/main" val="385712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Kondenzační stopa">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TM04033937[[fn=Kondenzační stopa]]</Template>
  <TotalTime>1162</TotalTime>
  <Words>1008</Words>
  <Application>Microsoft Office PowerPoint</Application>
  <PresentationFormat>Širokoúhlá obrazovka</PresentationFormat>
  <Paragraphs>63</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Arial</vt:lpstr>
      <vt:lpstr>Century Gothic</vt:lpstr>
      <vt:lpstr>Kondenzační stopa</vt:lpstr>
      <vt:lpstr>STYLISTIKA</vt:lpstr>
      <vt:lpstr>Co je vlastně stylistika?</vt:lpstr>
      <vt:lpstr>Slohotvorní činitelé</vt:lpstr>
      <vt:lpstr>Slohové postupy</vt:lpstr>
      <vt:lpstr>Jaký slohový postup je použitý  v následujících ukázkách?</vt:lpstr>
      <vt:lpstr>Slohové útvary</vt:lpstr>
      <vt:lpstr>Poznáte slohové útvary?</vt:lpstr>
      <vt:lpstr>Prezentace aplikace PowerPoint</vt:lpstr>
      <vt:lpstr>Prezentace aplikace PowerPoint</vt:lpstr>
      <vt:lpstr>Funkční styly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STYLISTIKA</dc:title>
  <dc:creator>Jarolímková Pavla</dc:creator>
  <cp:lastModifiedBy>Jarolímková Pavla</cp:lastModifiedBy>
  <cp:revision>20</cp:revision>
  <dcterms:created xsi:type="dcterms:W3CDTF">2021-02-13T10:30:39Z</dcterms:created>
  <dcterms:modified xsi:type="dcterms:W3CDTF">2021-02-15T12:51:11Z</dcterms:modified>
</cp:coreProperties>
</file>