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5" r:id="rId6"/>
    <p:sldId id="258" r:id="rId7"/>
    <p:sldId id="266" r:id="rId8"/>
    <p:sldId id="259" r:id="rId9"/>
    <p:sldId id="267" r:id="rId10"/>
    <p:sldId id="260" r:id="rId11"/>
    <p:sldId id="268" r:id="rId12"/>
    <p:sldId id="261" r:id="rId13"/>
    <p:sldId id="269" r:id="rId14"/>
    <p:sldId id="262" r:id="rId15"/>
    <p:sldId id="270" r:id="rId16"/>
    <p:sldId id="263" r:id="rId17"/>
    <p:sldId id="271" r:id="rId18"/>
    <p:sldId id="264" r:id="rId19"/>
    <p:sldId id="272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EC0910-7D70-4947-8D78-C6F6329241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A067640-A28D-4050-90D1-5A7278B4D6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E12CBD-31F9-49CE-9AFC-FC3C541BE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042D-3DFB-4097-906A-1A29698490C3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DA1996-2E23-4AA8-B4B5-3A40A7E3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1F1A2A-3301-4192-A69B-1B7D7F9FA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24869-FD7F-4A9D-BCE6-21E60073E0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542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738696-9B1C-4F86-8288-9B185839C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38D40C0-F020-4610-9514-17251944E0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89485E-0482-4279-A5AF-C1975A7FC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042D-3DFB-4097-906A-1A29698490C3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16AC8B-3D03-43F1-9685-737B30E7E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62C3D9-966C-4146-BBA4-9F550CF2D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24869-FD7F-4A9D-BCE6-21E60073E0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8480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75AD138-BAFE-4F36-BBDE-779337D3B8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BA215D4-7652-425F-A20E-D914435C0C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DAB732-C31B-4C68-AC2E-BD37C33E8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042D-3DFB-4097-906A-1A29698490C3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A8033E-A3DD-410E-A8B6-7167D228D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2EFC20-E7DB-453D-BF83-795B0C900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24869-FD7F-4A9D-BCE6-21E60073E0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377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C19D33-0F0E-4643-BADE-C93F3ED24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31101D-1BC6-49C8-9530-3859AD236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92A131-D77C-4C28-A187-163DED6A0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042D-3DFB-4097-906A-1A29698490C3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E10900-0247-46F5-A215-95C421720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05AA57-C046-44E8-AE40-EA8170BB1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24869-FD7F-4A9D-BCE6-21E60073E0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5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7A78F2-4CC0-4551-82AB-38551F26C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B4C2740-C257-46AD-B4BF-29419B622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E5E3E3-4C39-401A-A44B-066F25A2F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042D-3DFB-4097-906A-1A29698490C3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96D89F-4974-4734-A502-875D8A218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5B6A7B-3784-4B82-960C-123A41BE4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24869-FD7F-4A9D-BCE6-21E60073E0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734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DA74A9-03B8-4D44-B483-3F560A31C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0C09DD-EF99-4148-8EF0-C33211316B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9AA5C25-4515-4E5F-8BB8-33BD12DF2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FB994D6-6F79-47F0-A2B1-9E16E1A18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042D-3DFB-4097-906A-1A29698490C3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B673FB2-DD32-4F3B-9D32-FB2B12C49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D0F130-FCDC-41CE-8264-509D8E181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24869-FD7F-4A9D-BCE6-21E60073E0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250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022491-84F1-4565-B0D9-212911C5C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7352ED2-2DFB-4B78-9D3E-99DBCDDCD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27930DC-F1D6-421E-83C2-0815443BF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0CD6C6D-2932-427C-B05C-A7192A4945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699EFE1-E839-469C-A1B1-F8AEDDE0B4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51503D9-54E2-4C04-A200-3A286ADDD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042D-3DFB-4097-906A-1A29698490C3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BE2B5C0-D96C-48D7-9E66-7A7B8867F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C8D6925-D092-416F-BE41-C32375CC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24869-FD7F-4A9D-BCE6-21E60073E0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474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C7BDAE-77A6-4B47-8450-57CE80CB1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2A3E4F4-F82B-43C8-842D-E0A235A1C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042D-3DFB-4097-906A-1A29698490C3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52FC91B-370F-4F4F-A45E-4D5DF904D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C231628-CCEF-4CDC-BA64-BAD8478EA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24869-FD7F-4A9D-BCE6-21E60073E0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187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4381D95-B017-4333-B4D8-0D16E4451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042D-3DFB-4097-906A-1A29698490C3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A8EAA41-2ADC-44F1-A268-8723DB2BC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946D86-0BDB-45D3-9019-EA12945B9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24869-FD7F-4A9D-BCE6-21E60073E0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44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C7700B-B08E-43BF-946E-4E696C24E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C26481-1341-4E1C-A1A9-E24B746DD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B518A1D-EF65-4B4F-8EBE-9AE56DD78E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9ED1AB8-5ADC-4B68-ACC1-623908F77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042D-3DFB-4097-906A-1A29698490C3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48B57D-5D35-4222-B7CE-1E8D49EE9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A658C1E-C336-4367-A859-B245C8FAB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24869-FD7F-4A9D-BCE6-21E60073E0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95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29E60F-B943-46A9-B3C5-0CAD7874C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8730C8D-CE30-4545-BFBF-552A9D85C5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6CF5A34-E5DF-4C6A-8706-787D50104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1EA4C99-266C-4D13-900C-7FE064B7E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042D-3DFB-4097-906A-1A29698490C3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81B8F99-35E8-4C06-A9EF-BFCD39936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5A1AC2-D6C9-48EF-8538-54EC32066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24869-FD7F-4A9D-BCE6-21E60073E0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671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75BF595-0E51-40EB-BD67-9123D249B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F3B84B8-91F1-464E-A3FA-2F5FC572B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474488-3DC4-4FED-851A-4D5E59AE61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B042D-3DFB-4097-906A-1A29698490C3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D2A239-DC9C-4957-A17F-7954A1889E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7998B0-4BCB-4DEF-8E5E-B05AD9A493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24869-FD7F-4A9D-BCE6-21E60073E0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721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773A12-7061-4C98-9CBA-8AD1F85B2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Úlohy z testů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93854B-AAA8-4644-9468-848CA4246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Pohled na fotografie z ulic </a:t>
            </a:r>
            <a:r>
              <a:rPr lang="cs-CZ" dirty="0" err="1"/>
              <a:t>Cândido</a:t>
            </a:r>
            <a:r>
              <a:rPr lang="cs-CZ" dirty="0"/>
              <a:t> </a:t>
            </a:r>
            <a:r>
              <a:rPr lang="cs-CZ" dirty="0" err="1"/>
              <a:t>Godói</a:t>
            </a:r>
            <a:r>
              <a:rPr lang="cs-CZ" dirty="0"/>
              <a:t> vyvolá v člověku dojem, že vidí dvojitě. Zákony pravděpodobnosti totiž v tomto městečku, ležícím na jihu Brazílie poblíž Argentiny, zřejmě neplatí. Zatímco např. v České republice připadá jeden porod dvojčat na zhruba padesát jednočetných porodů, v </a:t>
            </a:r>
            <a:r>
              <a:rPr lang="cs-CZ" dirty="0" err="1"/>
              <a:t>Cândido</a:t>
            </a:r>
            <a:r>
              <a:rPr lang="cs-CZ" dirty="0"/>
              <a:t> </a:t>
            </a:r>
            <a:r>
              <a:rPr lang="cs-CZ" dirty="0" err="1"/>
              <a:t>Godói</a:t>
            </a:r>
            <a:r>
              <a:rPr lang="cs-CZ" dirty="0"/>
              <a:t> se dvojčata rodí při každém desátém porodu. Město si na své výjimečnosti zakládá. Jeho symbolem je socha ženy chovající identická dvojčata, nad městskou bránou spatříte nápis Vítejte v zemi dvojčat.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Vypište z výchozího textu přísudek jmenný se sponou. </a:t>
            </a:r>
          </a:p>
        </p:txBody>
      </p:sp>
    </p:spTree>
    <p:extLst>
      <p:ext uri="{BB962C8B-B14F-4D97-AF65-F5344CB8AC3E}">
        <p14:creationId xmlns:p14="http://schemas.microsoft.com/office/powerpoint/2010/main" val="4093263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EA3B72-D5EC-4EE3-BEDB-B9174E4D7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D1C49F-868C-4DA8-9FAE-AAF0A3144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1 D</a:t>
            </a:r>
            <a:br>
              <a:rPr lang="pt-BR" dirty="0"/>
            </a:br>
            <a:r>
              <a:rPr lang="pt-BR" dirty="0"/>
              <a:t>2 A</a:t>
            </a:r>
            <a:br>
              <a:rPr lang="pt-BR" dirty="0"/>
            </a:br>
            <a:r>
              <a:rPr lang="cs-CZ" dirty="0"/>
              <a:t>3</a:t>
            </a:r>
            <a:r>
              <a:rPr lang="pt-BR" dirty="0"/>
              <a:t> C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740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C7C9572-73D2-4F65-A8EB-A577E0841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3826"/>
            <a:ext cx="10515600" cy="57131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Herci skoro vždycky mlčí, dokud nedostanou do ruky text, a to bylo Sergejovi odjakživa sympatické. Raději proto vedl dílny jen s herci, které pro žádného ruského režiséra není těžké získat. Dokonce i tady v Čechách, které ruské tanky nejdřív osvobodily, a pak navrch ještě jednou, jako když se osladí už oslazený čaj, takže je na vylití, se zachovala až překvapivá úcta k ruské herecké škole. Snad proto, že v ní často panovala větší disciplína než v ruské armádě a o trochu méně se v ní improvizovalo. Sergej věděl, že doteď se tu čte </a:t>
            </a:r>
            <a:r>
              <a:rPr lang="cs-CZ" dirty="0" err="1"/>
              <a:t>Stanislavskij</a:t>
            </a:r>
            <a:r>
              <a:rPr lang="cs-CZ" dirty="0"/>
              <a:t> a že </a:t>
            </a:r>
            <a:r>
              <a:rPr lang="cs-CZ" dirty="0" err="1"/>
              <a:t>Mejerchold</a:t>
            </a:r>
            <a:r>
              <a:rPr lang="cs-CZ" dirty="0"/>
              <a:t> zní jako zaklínadlo a kdekdo na něj pěje ódy. Jenže dílny se tentokrát měli účastnit kromě studentů herectví také začínající režiséři a dramaturgové. A zvlášť ti se Sergejovi od začátku nelíbili. Zastával názor, že pro tuto profesi není vlastně důvod. Otěže má držet v rukou jeden muž. Takový dramaturg, to je, jako kdyby měl k sobě Stalin ještě druhého Stalina. Co by si s ním počal? A taky že se dramaturgové do Sergeje hned na úvodní besedě pustili.´´</a:t>
            </a:r>
          </a:p>
          <a:p>
            <a:pPr marL="0" indent="0">
              <a:buNone/>
            </a:pPr>
            <a:r>
              <a:rPr lang="cs-CZ" b="1" dirty="0"/>
              <a:t>Najděte větu, v níž se vyskytuje několikanásobný podmět</a:t>
            </a:r>
            <a:r>
              <a:rPr lang="cs-CZ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539683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1ABC2D-0A86-499C-949C-4883D74D0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EBECA3-0818-4CA9-A045-FB48DB221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Jenže dílny se tentokrát měli účastnit kromě studentů herectví také začínající režiséři a dramaturgové.</a:t>
            </a:r>
          </a:p>
        </p:txBody>
      </p:sp>
    </p:spTree>
    <p:extLst>
      <p:ext uri="{BB962C8B-B14F-4D97-AF65-F5344CB8AC3E}">
        <p14:creationId xmlns:p14="http://schemas.microsoft.com/office/powerpoint/2010/main" val="3278130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486838-1535-477E-8492-DA9CA7098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7078"/>
            <a:ext cx="10515600" cy="569988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Napíšu-li, že vyráběná auta jsou zpočátku podobná nevěstě v nedbalkách, jež se po dlouhé zkrášlovací proceduře, při níž prochází rukama stylistů, kadeřníků a kosmetiček, nakonec zaskví v celé své kráse, nemyslete si, že jsem se zbláznil.</a:t>
            </a:r>
          </a:p>
          <a:p>
            <a:pPr marL="0" indent="0">
              <a:buNone/>
            </a:pPr>
            <a:r>
              <a:rPr lang="cs-CZ" b="1" dirty="0"/>
              <a:t>Které z následujících tvrzení o souvětí není pravdivé? </a:t>
            </a:r>
          </a:p>
          <a:p>
            <a:pPr marL="514350" indent="-514350">
              <a:buAutoNum type="alphaUcParenR"/>
            </a:pPr>
            <a:r>
              <a:rPr lang="cs-CZ" dirty="0"/>
              <a:t>Souvětí obsahuje celkem šest vět. </a:t>
            </a:r>
          </a:p>
          <a:p>
            <a:pPr marL="514350" indent="-514350">
              <a:buAutoNum type="alphaUcParenR"/>
            </a:pPr>
            <a:r>
              <a:rPr lang="cs-CZ" dirty="0"/>
              <a:t>Celkem tři věty v souvětí jsou hlavní. </a:t>
            </a:r>
          </a:p>
          <a:p>
            <a:pPr marL="514350" indent="-514350">
              <a:buAutoNum type="alphaUcParenR"/>
            </a:pPr>
            <a:r>
              <a:rPr lang="cs-CZ" dirty="0"/>
              <a:t>Alespoň ve třech větách se vyskytuje podmět nevyjádřený. </a:t>
            </a:r>
          </a:p>
          <a:p>
            <a:pPr marL="514350" indent="-514350">
              <a:buAutoNum type="alphaUcParenR"/>
            </a:pPr>
            <a:r>
              <a:rPr lang="cs-CZ" dirty="0"/>
              <a:t>Alespoň v jedné větě se vyskytuje přísudek jmenný se sponou. 1</a:t>
            </a:r>
          </a:p>
        </p:txBody>
      </p:sp>
    </p:spTree>
    <p:extLst>
      <p:ext uri="{BB962C8B-B14F-4D97-AF65-F5344CB8AC3E}">
        <p14:creationId xmlns:p14="http://schemas.microsoft.com/office/powerpoint/2010/main" val="1031431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88EBD8-CA1E-4D43-B79B-604D6028F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7771ED-C91B-4C57-826C-C6737C42C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38930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1290D3-2D0F-425F-9A32-E62FDE9B5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4313"/>
            <a:ext cx="10515600" cy="57926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Přiřaďte k jednotlivým tvrzením (1-4) odpovídající větu (A–F): </a:t>
            </a:r>
          </a:p>
          <a:p>
            <a:pPr marL="0" indent="0">
              <a:buNone/>
            </a:pPr>
            <a:r>
              <a:rPr lang="cs-CZ" dirty="0"/>
              <a:t>(Každou větu z nabídky A–F můžete přiřadit pouze jednou. Příklad věty, v níž stojí podmět před předmětem: Naši žáci vyhráli závod.) </a:t>
            </a:r>
          </a:p>
          <a:p>
            <a:pPr marL="0" indent="0">
              <a:buNone/>
            </a:pPr>
            <a:r>
              <a:rPr lang="cs-CZ" dirty="0"/>
              <a:t>1 Věta obsahuje jeden přívlastek shodný, podmět stojí před předmětem. </a:t>
            </a:r>
          </a:p>
          <a:p>
            <a:pPr marL="0" indent="0">
              <a:buNone/>
            </a:pPr>
            <a:r>
              <a:rPr lang="cs-CZ" dirty="0"/>
              <a:t>2 Věta obsahuje jeden přívlastek shodný, předmět stojí před podmětem. </a:t>
            </a:r>
          </a:p>
          <a:p>
            <a:pPr marL="0" indent="0">
              <a:buNone/>
            </a:pPr>
            <a:r>
              <a:rPr lang="cs-CZ" dirty="0"/>
              <a:t>3 Věta obsahuje jeden přívlastek neshodný, podmět stojí před předmětem.</a:t>
            </a:r>
          </a:p>
          <a:p>
            <a:pPr marL="0" indent="0">
              <a:buNone/>
            </a:pPr>
            <a:r>
              <a:rPr lang="cs-CZ" dirty="0"/>
              <a:t>4 Věta obsahuje jeden přívlastek neshodný, předmět stojí před podmětem.</a:t>
            </a:r>
          </a:p>
          <a:p>
            <a:pPr marL="514350" indent="-514350">
              <a:buAutoNum type="alphaUcParenR"/>
            </a:pPr>
            <a:r>
              <a:rPr lang="cs-CZ" dirty="0"/>
              <a:t>Prodej zahrady prarodiče zatím odložili. </a:t>
            </a:r>
          </a:p>
          <a:p>
            <a:pPr marL="514350" indent="-514350">
              <a:buAutoNum type="alphaUcParenR"/>
            </a:pPr>
            <a:r>
              <a:rPr lang="cs-CZ" dirty="0"/>
              <a:t>Malé děti si spolu zaujatě hrály na pískovišti. </a:t>
            </a:r>
          </a:p>
          <a:p>
            <a:pPr marL="514350" indent="-514350">
              <a:buAutoNum type="alphaUcParenR"/>
            </a:pPr>
            <a:r>
              <a:rPr lang="cs-CZ" dirty="0"/>
              <a:t>Mladší bratr mě navštěvuje docela pravidelně. </a:t>
            </a:r>
          </a:p>
          <a:p>
            <a:pPr marL="514350" indent="-514350">
              <a:buAutoNum type="alphaUcParenR"/>
            </a:pPr>
            <a:r>
              <a:rPr lang="cs-CZ" dirty="0"/>
              <a:t>Velmi dojemnou píseň kdysi dávno složila sestra. </a:t>
            </a:r>
          </a:p>
          <a:p>
            <a:pPr marL="514350" indent="-514350">
              <a:buAutoNum type="alphaUcParenR"/>
            </a:pPr>
            <a:r>
              <a:rPr lang="cs-CZ" dirty="0"/>
              <a:t>Dopoledne žáci septimy dlouze diskutovali o maturitě. </a:t>
            </a:r>
          </a:p>
          <a:p>
            <a:pPr marL="514350" indent="-514350">
              <a:buAutoNum type="alphaUcParenR"/>
            </a:pPr>
            <a:r>
              <a:rPr lang="cs-CZ" dirty="0"/>
              <a:t>Při sledování fotbalového zápasu bratranec hlasitě nadával.</a:t>
            </a:r>
          </a:p>
        </p:txBody>
      </p:sp>
    </p:spTree>
    <p:extLst>
      <p:ext uri="{BB962C8B-B14F-4D97-AF65-F5344CB8AC3E}">
        <p14:creationId xmlns:p14="http://schemas.microsoft.com/office/powerpoint/2010/main" val="3052214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504B91-1627-4D1B-A33F-A9CE7B92C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4C407D-8C0E-4812-8518-58A9BEB5F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 C</a:t>
            </a:r>
          </a:p>
          <a:p>
            <a:pPr marL="0" indent="0">
              <a:buNone/>
            </a:pPr>
            <a:r>
              <a:rPr lang="cs-CZ" dirty="0"/>
              <a:t>2 D</a:t>
            </a:r>
          </a:p>
          <a:p>
            <a:pPr marL="0" indent="0">
              <a:buNone/>
            </a:pPr>
            <a:r>
              <a:rPr lang="cs-CZ" dirty="0"/>
              <a:t>3 E</a:t>
            </a:r>
          </a:p>
          <a:p>
            <a:pPr marL="0" indent="0">
              <a:buNone/>
            </a:pPr>
            <a:r>
              <a:rPr lang="cs-CZ" dirty="0"/>
              <a:t>4 A</a:t>
            </a:r>
          </a:p>
        </p:txBody>
      </p:sp>
    </p:spTree>
    <p:extLst>
      <p:ext uri="{BB962C8B-B14F-4D97-AF65-F5344CB8AC3E}">
        <p14:creationId xmlns:p14="http://schemas.microsoft.com/office/powerpoint/2010/main" val="263188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E83507-CA59-4899-8B01-3CE260558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950613-62BA-41B1-AC0F-FC4EEFE91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 symbolem</a:t>
            </a:r>
          </a:p>
        </p:txBody>
      </p:sp>
    </p:spTree>
    <p:extLst>
      <p:ext uri="{BB962C8B-B14F-4D97-AF65-F5344CB8AC3E}">
        <p14:creationId xmlns:p14="http://schemas.microsoft.com/office/powerpoint/2010/main" val="1778552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2E1DD8-06EF-4459-BF3B-55D028A34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7322"/>
            <a:ext cx="10515600" cy="57396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Jeden z výjimečných uměleckých počinů, které má tato zábavní společnost v repertoáru, jsme mohli v červnu 2019 vidět i v Praze.</a:t>
            </a:r>
          </a:p>
          <a:p>
            <a:pPr marL="0" indent="0">
              <a:buNone/>
            </a:pPr>
            <a:r>
              <a:rPr lang="cs-CZ" dirty="0"/>
              <a:t>Na přípravě </a:t>
            </a:r>
            <a:r>
              <a:rPr lang="cs-CZ" dirty="0" err="1"/>
              <a:t>Toruku</a:t>
            </a:r>
            <a:r>
              <a:rPr lang="cs-CZ" dirty="0"/>
              <a:t>, trvající celých pět let, se podílel i tým Jamese </a:t>
            </a:r>
            <a:r>
              <a:rPr lang="cs-CZ" dirty="0" err="1"/>
              <a:t>Camerona</a:t>
            </a:r>
            <a:r>
              <a:rPr lang="cs-CZ" dirty="0"/>
              <a:t>, režiséra </a:t>
            </a:r>
            <a:r>
              <a:rPr lang="cs-CZ" dirty="0" err="1"/>
              <a:t>Avataru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b="1" dirty="0"/>
              <a:t>Které z následujících tvrzení je pravdivé? </a:t>
            </a:r>
          </a:p>
          <a:p>
            <a:pPr marL="514350" indent="-514350">
              <a:buAutoNum type="alphaUcParenR"/>
            </a:pPr>
            <a:r>
              <a:rPr lang="cs-CZ" dirty="0"/>
              <a:t>Jedná se o dvě souvětí, každé z nich se skládá ze dvou vět. </a:t>
            </a:r>
          </a:p>
          <a:p>
            <a:pPr marL="514350" indent="-514350">
              <a:buAutoNum type="alphaUcParenR"/>
            </a:pPr>
            <a:r>
              <a:rPr lang="cs-CZ" dirty="0"/>
              <a:t>Jde o dvě souvětí, pouze první z nich se skládá ze tří vět. </a:t>
            </a:r>
          </a:p>
          <a:p>
            <a:pPr marL="514350" indent="-514350">
              <a:buAutoNum type="alphaUcParenR"/>
            </a:pPr>
            <a:r>
              <a:rPr lang="cs-CZ" dirty="0"/>
              <a:t>První  text je souvětí, které se skládá ze dvou vět, v druhém případě se jedná o větu jednoduchou. </a:t>
            </a:r>
          </a:p>
          <a:p>
            <a:pPr marL="514350" indent="-514350">
              <a:buAutoNum type="alphaUcParenR"/>
            </a:pPr>
            <a:r>
              <a:rPr lang="cs-CZ" dirty="0"/>
              <a:t>První části je souvětí, které se skládá ze tří vět, v druhém případě se jedná o větu jednoduchou. </a:t>
            </a:r>
          </a:p>
        </p:txBody>
      </p:sp>
    </p:spTree>
    <p:extLst>
      <p:ext uri="{BB962C8B-B14F-4D97-AF65-F5344CB8AC3E}">
        <p14:creationId xmlns:p14="http://schemas.microsoft.com/office/powerpoint/2010/main" val="2246856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7DCC5B-592D-42ED-9165-97115C074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2C4887-E984-4399-A05D-CA4F09FCE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493198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8581AF-4787-48EE-993C-4CFF8BC8B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6591"/>
            <a:ext cx="10515600" cy="56203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Přiřaďte k jednotlivým větám (1–3) odpovídající tvrzení (A–E): </a:t>
            </a:r>
          </a:p>
          <a:p>
            <a:pPr marL="0" indent="0">
              <a:buNone/>
            </a:pPr>
            <a:r>
              <a:rPr lang="cs-CZ" dirty="0"/>
              <a:t>(Každou možnost z nabídky A–E můžete přiřadit pouze jednou.)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1 Na ten hrozný den stále nemůžu zapomenout. </a:t>
            </a:r>
          </a:p>
          <a:p>
            <a:pPr marL="0" indent="0">
              <a:buNone/>
            </a:pPr>
            <a:r>
              <a:rPr lang="cs-CZ" dirty="0"/>
              <a:t>2 Pochopit příčinu neúspěchu je pro mě velice podstatné. </a:t>
            </a:r>
          </a:p>
          <a:p>
            <a:pPr marL="0" indent="0">
              <a:buNone/>
            </a:pPr>
            <a:r>
              <a:rPr lang="cs-CZ" dirty="0"/>
              <a:t>3 Matčina schopnost vidět vše optimisticky mě občas rozčilovala.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514350" indent="-514350">
              <a:buAutoNum type="alphaUcParenR"/>
            </a:pPr>
            <a:r>
              <a:rPr lang="cs-CZ" dirty="0"/>
              <a:t>Sloveso v infinitivu je ve větě podmětem. </a:t>
            </a:r>
          </a:p>
          <a:p>
            <a:pPr marL="514350" indent="-514350">
              <a:buAutoNum type="alphaUcParenR"/>
            </a:pPr>
            <a:r>
              <a:rPr lang="cs-CZ" dirty="0"/>
              <a:t>Sloveso v infinitivu je ve větě přívlastkem. </a:t>
            </a:r>
          </a:p>
          <a:p>
            <a:pPr marL="514350" indent="-514350">
              <a:buAutoNum type="alphaUcParenR"/>
            </a:pPr>
            <a:r>
              <a:rPr lang="cs-CZ" dirty="0"/>
              <a:t>Sloveso v infinitivu je ve větě předmětem. </a:t>
            </a:r>
          </a:p>
          <a:p>
            <a:pPr marL="514350" indent="-514350">
              <a:buAutoNum type="alphaUcParenR"/>
            </a:pPr>
            <a:r>
              <a:rPr lang="cs-CZ" dirty="0"/>
              <a:t>Sloveso v infinitivu je ve větě součástí přísudku. </a:t>
            </a:r>
          </a:p>
          <a:p>
            <a:pPr marL="514350" indent="-514350">
              <a:buAutoNum type="alphaUcParenR"/>
            </a:pPr>
            <a:r>
              <a:rPr lang="cs-CZ" dirty="0"/>
              <a:t>Sloveso v infinitivu je ve větě příslovečným určením.</a:t>
            </a:r>
          </a:p>
        </p:txBody>
      </p:sp>
    </p:spTree>
    <p:extLst>
      <p:ext uri="{BB962C8B-B14F-4D97-AF65-F5344CB8AC3E}">
        <p14:creationId xmlns:p14="http://schemas.microsoft.com/office/powerpoint/2010/main" val="1615910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A93BF6-FECF-4835-9BFE-3CD9BBF86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8301FA-8958-4B97-8ED8-A8341008D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1</a:t>
            </a:r>
            <a:r>
              <a:rPr lang="cs-CZ" dirty="0"/>
              <a:t>.</a:t>
            </a:r>
            <a:r>
              <a:rPr lang="pt-BR" dirty="0"/>
              <a:t> D</a:t>
            </a:r>
            <a:br>
              <a:rPr lang="pt-BR" dirty="0"/>
            </a:br>
            <a:r>
              <a:rPr lang="pt-BR" dirty="0"/>
              <a:t>2</a:t>
            </a:r>
            <a:r>
              <a:rPr lang="cs-CZ" dirty="0"/>
              <a:t>.</a:t>
            </a:r>
            <a:r>
              <a:rPr lang="pt-BR" dirty="0"/>
              <a:t> A</a:t>
            </a:r>
            <a:br>
              <a:rPr lang="pt-BR" dirty="0"/>
            </a:br>
            <a:r>
              <a:rPr lang="pt-BR" dirty="0"/>
              <a:t>3</a:t>
            </a:r>
            <a:r>
              <a:rPr lang="cs-CZ" dirty="0"/>
              <a:t>.</a:t>
            </a:r>
            <a:r>
              <a:rPr lang="pt-BR" dirty="0"/>
              <a:t> 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9768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436229-FC43-4BCF-BC32-EC838E5EF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Ve kterém z následujících úseků výchozího textu se nevyskytuje přívlastek neshodný? 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AutoNum type="alphaUcParenR"/>
            </a:pPr>
            <a:r>
              <a:rPr lang="cs-CZ" dirty="0"/>
              <a:t>již následující rok totiž sezonu otevírala </a:t>
            </a:r>
          </a:p>
          <a:p>
            <a:pPr marL="514350" indent="-514350">
              <a:buAutoNum type="alphaUcParenR"/>
            </a:pPr>
            <a:r>
              <a:rPr lang="cs-CZ" dirty="0"/>
              <a:t>dokládá například historka z italské premiéry </a:t>
            </a:r>
          </a:p>
          <a:p>
            <a:pPr marL="514350" indent="-514350">
              <a:buAutoNum type="alphaUcParenR"/>
            </a:pPr>
            <a:r>
              <a:rPr lang="cs-CZ" dirty="0"/>
              <a:t>prý nemělo zvolit dílo německého skladatele </a:t>
            </a:r>
          </a:p>
          <a:p>
            <a:pPr marL="514350" indent="-514350">
              <a:buAutoNum type="alphaUcParenR"/>
            </a:pPr>
            <a:r>
              <a:rPr lang="cs-CZ" dirty="0"/>
              <a:t>jako by odrážely někdejší rivalitu obou hudebníků</a:t>
            </a:r>
          </a:p>
        </p:txBody>
      </p:sp>
    </p:spTree>
    <p:extLst>
      <p:ext uri="{BB962C8B-B14F-4D97-AF65-F5344CB8AC3E}">
        <p14:creationId xmlns:p14="http://schemas.microsoft.com/office/powerpoint/2010/main" val="1908302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75DD62-D39F-4F20-94C8-E10F788CA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93FDB1-976E-4173-8DDB-75EFE7264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577344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87A58C-3462-47F5-85ED-75D0B81D5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6348"/>
            <a:ext cx="10515600" cy="55806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Přiřaďte k jednotlivým souvětím (1–3) odpovídající tvrzení (A–E): </a:t>
            </a:r>
          </a:p>
          <a:p>
            <a:pPr marL="0" indent="0">
              <a:buNone/>
            </a:pPr>
            <a:r>
              <a:rPr lang="cs-CZ" dirty="0"/>
              <a:t>(Každou možnost z nabídky A–E můžete přiřadit pouze jednou.) </a:t>
            </a:r>
          </a:p>
          <a:p>
            <a:pPr marL="0" indent="0">
              <a:buNone/>
            </a:pPr>
            <a:r>
              <a:rPr lang="cs-CZ" dirty="0"/>
              <a:t>1 Petrovy pravidelné pozdní příchody, kvůli nimž už je nechvalně proslulý, jeho kolegům komplikují život, a to zásadně. </a:t>
            </a:r>
          </a:p>
          <a:p>
            <a:pPr marL="0" indent="0">
              <a:buNone/>
            </a:pPr>
            <a:r>
              <a:rPr lang="cs-CZ" dirty="0"/>
              <a:t>2 Petrovy pravidelné pozdní příchody komplikují život nejen manželce s dětmi, ale i jeho kolegům, a proto se všichni rozhodli mu domluvit. </a:t>
            </a:r>
          </a:p>
          <a:p>
            <a:pPr marL="0" indent="0">
              <a:buNone/>
            </a:pPr>
            <a:r>
              <a:rPr lang="cs-CZ" dirty="0"/>
              <a:t>3 Protože Petr nikam nepřijde včas a jeho pozdní příchody všem komplikují život, podali na něj jeho kolegové stížnost, adresovanou dokonce řediteli. </a:t>
            </a:r>
          </a:p>
          <a:p>
            <a:pPr marL="514350" indent="-514350">
              <a:buAutoNum type="alphaUcParenR"/>
            </a:pPr>
            <a:r>
              <a:rPr lang="cs-CZ" dirty="0"/>
              <a:t>Souvětí obsahuje celkem dvě věty, obě jsou hlavní. </a:t>
            </a:r>
          </a:p>
          <a:p>
            <a:pPr marL="514350" indent="-514350">
              <a:buAutoNum type="alphaUcParenR"/>
            </a:pPr>
            <a:r>
              <a:rPr lang="cs-CZ" dirty="0"/>
              <a:t>Souvětí obsahuje celkem tři věty, všechny jsou hlavní. </a:t>
            </a:r>
          </a:p>
          <a:p>
            <a:pPr marL="514350" indent="-514350">
              <a:buAutoNum type="alphaUcParenR"/>
            </a:pPr>
            <a:r>
              <a:rPr lang="cs-CZ" dirty="0"/>
              <a:t>Souvětí obsahuje celkem tři věty, dvě z nich jsou vedlejší. </a:t>
            </a:r>
          </a:p>
          <a:p>
            <a:pPr marL="514350" indent="-514350">
              <a:buAutoNum type="alphaUcParenR"/>
            </a:pPr>
            <a:r>
              <a:rPr lang="cs-CZ" dirty="0"/>
              <a:t>Souvětí obsahuje celkem dvě věty, pouze jedna z nich je hlavní. </a:t>
            </a:r>
          </a:p>
          <a:p>
            <a:pPr marL="514350" indent="-514350">
              <a:buAutoNum type="alphaUcParenR"/>
            </a:pPr>
            <a:r>
              <a:rPr lang="cs-CZ" dirty="0"/>
              <a:t>Souvětí obsahuje celkem tři věty, pouze první z nich je vedlejší.</a:t>
            </a:r>
          </a:p>
        </p:txBody>
      </p:sp>
    </p:spTree>
    <p:extLst>
      <p:ext uri="{BB962C8B-B14F-4D97-AF65-F5344CB8AC3E}">
        <p14:creationId xmlns:p14="http://schemas.microsoft.com/office/powerpoint/2010/main" val="42938578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126E09E5D838A41929FB04DB035B4AF" ma:contentTypeVersion="2" ma:contentTypeDescription="Vytvoří nový dokument" ma:contentTypeScope="" ma:versionID="4d96629aadfe060eff9464567f30ae2f">
  <xsd:schema xmlns:xsd="http://www.w3.org/2001/XMLSchema" xmlns:xs="http://www.w3.org/2001/XMLSchema" xmlns:p="http://schemas.microsoft.com/office/2006/metadata/properties" xmlns:ns2="7783ff66-7879-43d9-b16e-a79d4057124e" targetNamespace="http://schemas.microsoft.com/office/2006/metadata/properties" ma:root="true" ma:fieldsID="d87b98b4c9b6f4af5a4a9f4151971308" ns2:_="">
    <xsd:import namespace="7783ff66-7879-43d9-b16e-a79d405712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83ff66-7879-43d9-b16e-a79d405712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3CA200-3F4E-4131-AF1C-C326EFBCF6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83ff66-7879-43d9-b16e-a79d405712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B780D9-93F7-47C2-A615-ACEDCD44B7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305D85-F914-4216-AB8C-F49C6AF64048}">
  <ds:schemaRefs>
    <ds:schemaRef ds:uri="http://schemas.openxmlformats.org/package/2006/metadata/core-properties"/>
    <ds:schemaRef ds:uri="7783ff66-7879-43d9-b16e-a79d4057124e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1078</Words>
  <Application>Microsoft Office PowerPoint</Application>
  <PresentationFormat>Širokoúhlá obrazovka</PresentationFormat>
  <Paragraphs>78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Úlohy z testů</vt:lpstr>
      <vt:lpstr>Řešení:</vt:lpstr>
      <vt:lpstr>Prezentace aplikace PowerPoint</vt:lpstr>
      <vt:lpstr>Řešení:</vt:lpstr>
      <vt:lpstr>Prezentace aplikace PowerPoint</vt:lpstr>
      <vt:lpstr>Řešení:</vt:lpstr>
      <vt:lpstr>Prezentace aplikace PowerPoint</vt:lpstr>
      <vt:lpstr>Řešení</vt:lpstr>
      <vt:lpstr>Prezentace aplikace PowerPoint</vt:lpstr>
      <vt:lpstr>Řešení:</vt:lpstr>
      <vt:lpstr>Prezentace aplikace PowerPoint</vt:lpstr>
      <vt:lpstr>Řešení:</vt:lpstr>
      <vt:lpstr>Prezentace aplikace PowerPoint</vt:lpstr>
      <vt:lpstr>Řešení:</vt:lpstr>
      <vt:lpstr>Prezentace aplikace PowerPoint</vt:lpstr>
      <vt:lpstr>Řešení: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Jarolímková Pavla</dc:creator>
  <cp:lastModifiedBy>Vachoušková Jana</cp:lastModifiedBy>
  <cp:revision>7</cp:revision>
  <dcterms:created xsi:type="dcterms:W3CDTF">2021-02-16T14:45:47Z</dcterms:created>
  <dcterms:modified xsi:type="dcterms:W3CDTF">2021-02-22T15:51:58Z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0x010100F126E09E5D838A41929FB04DB035B4AF</vt:lpwstr>
  </property>
</Properties>
</file>