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8"/>
  </p:notesMasterIdLst>
  <p:sldIdLst>
    <p:sldId id="256" r:id="rId2"/>
    <p:sldId id="257" r:id="rId3"/>
    <p:sldId id="269" r:id="rId4"/>
    <p:sldId id="258" r:id="rId5"/>
    <p:sldId id="270" r:id="rId6"/>
    <p:sldId id="259" r:id="rId7"/>
    <p:sldId id="262" r:id="rId8"/>
    <p:sldId id="266" r:id="rId9"/>
    <p:sldId id="260" r:id="rId10"/>
    <p:sldId id="264" r:id="rId11"/>
    <p:sldId id="263" r:id="rId12"/>
    <p:sldId id="267" r:id="rId13"/>
    <p:sldId id="271" r:id="rId14"/>
    <p:sldId id="265" r:id="rId15"/>
    <p:sldId id="268" r:id="rId16"/>
    <p:sldId id="26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94667" autoAdjust="0"/>
  </p:normalViewPr>
  <p:slideViewPr>
    <p:cSldViewPr>
      <p:cViewPr>
        <p:scale>
          <a:sx n="90" d="100"/>
          <a:sy n="90" d="100"/>
        </p:scale>
        <p:origin x="-900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1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102FD-696C-45BD-8408-5433F0B53214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C90C6-E324-4560-85D3-8F0691C937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310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C90C6-E324-4560-85D3-8F0691C93717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C90C6-E324-4560-85D3-8F0691C93717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C90C6-E324-4560-85D3-8F0691C93717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C90C6-E324-4560-85D3-8F0691C93717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C90C6-E324-4560-85D3-8F0691C93717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C90C6-E324-4560-85D3-8F0691C93717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C90C6-E324-4560-85D3-8F0691C93717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C90C6-E324-4560-85D3-8F0691C93717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C90C6-E324-4560-85D3-8F0691C93717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C90C6-E324-4560-85D3-8F0691C93717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C90C6-E324-4560-85D3-8F0691C93717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C90C6-E324-4560-85D3-8F0691C93717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C90C6-E324-4560-85D3-8F0691C93717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C90C6-E324-4560-85D3-8F0691C93717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BC41-B2BB-452B-AC1E-214F8FEFA60B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B2FD-B39E-47D2-8A2D-AC7B93473A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705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BC41-B2BB-452B-AC1E-214F8FEFA60B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B2FD-B39E-47D2-8A2D-AC7B93473A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39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BC41-B2BB-452B-AC1E-214F8FEFA60B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B2FD-B39E-47D2-8A2D-AC7B93473A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25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BC41-B2BB-452B-AC1E-214F8FEFA60B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B2FD-B39E-47D2-8A2D-AC7B93473A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871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BC41-B2BB-452B-AC1E-214F8FEFA60B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B2FD-B39E-47D2-8A2D-AC7B93473A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706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BC41-B2BB-452B-AC1E-214F8FEFA60B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B2FD-B39E-47D2-8A2D-AC7B93473A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730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BC41-B2BB-452B-AC1E-214F8FEFA60B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B2FD-B39E-47D2-8A2D-AC7B93473A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58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BC41-B2BB-452B-AC1E-214F8FEFA60B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B2FD-B39E-47D2-8A2D-AC7B93473A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387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BC41-B2BB-452B-AC1E-214F8FEFA60B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B2FD-B39E-47D2-8A2D-AC7B93473A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155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BC41-B2BB-452B-AC1E-214F8FEFA60B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B2FD-B39E-47D2-8A2D-AC7B93473A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23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BC41-B2BB-452B-AC1E-214F8FEFA60B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B2FD-B39E-47D2-8A2D-AC7B93473A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982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2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4BC41-B2BB-452B-AC1E-214F8FEFA60B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8B2FD-B39E-47D2-8A2D-AC7B93473A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33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jepis.com/norimbersky-proces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istoryandtheholocaust.tumblr.com/post/81007733110/hermann-goering" TargetMode="External"/><Relationship Id="rId4" Type="http://schemas.openxmlformats.org/officeDocument/2006/relationships/hyperlink" Target="https://cs.wikipedia.org/wiki/Norimbersk%C3%BD_proce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40664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Obhajoba závěrečné práce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5111669"/>
            <a:ext cx="7406640" cy="175260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Anna Krejčí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Vedoucí práce: Mgr. Monika Svobodová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95536" y="2708920"/>
            <a:ext cx="834959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6600" b="1" dirty="0" smtClean="0"/>
              <a:t>NORIMBERSKÝ PROCES</a:t>
            </a:r>
            <a:endParaRPr lang="cs-CZ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188640"/>
            <a:ext cx="3456384" cy="850106"/>
          </a:xfrm>
        </p:spPr>
        <p:txBody>
          <a:bodyPr/>
          <a:lstStyle/>
          <a:p>
            <a:pPr algn="ctr"/>
            <a:r>
              <a:rPr lang="cs-CZ" sz="3200" b="1" dirty="0" smtClean="0"/>
              <a:t>Rozsudky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4536504"/>
          </a:xfrm>
        </p:spPr>
        <p:txBody>
          <a:bodyPr>
            <a:noAutofit/>
          </a:bodyPr>
          <a:lstStyle/>
          <a:p>
            <a:pPr algn="just"/>
            <a:r>
              <a:rPr lang="cs-CZ" sz="2400" dirty="0" smtClean="0"/>
              <a:t>1.října 1945 byly vyřknuty rozsudky, které zněly takto:</a:t>
            </a:r>
          </a:p>
          <a:p>
            <a:pPr algn="just"/>
            <a:r>
              <a:rPr lang="cs-CZ" sz="2400" dirty="0" smtClean="0"/>
              <a:t>12 trestů smrti provazem (Martin Brormann souzen v nepřítomnosti) </a:t>
            </a:r>
          </a:p>
          <a:p>
            <a:pPr algn="just"/>
            <a:r>
              <a:rPr lang="cs-CZ" sz="2400" dirty="0" smtClean="0"/>
              <a:t>Rozsudek byl vykonán 16.října </a:t>
            </a:r>
            <a:r>
              <a:rPr lang="cs-CZ" sz="2400" dirty="0" smtClean="0"/>
              <a:t>1946. </a:t>
            </a:r>
            <a:r>
              <a:rPr lang="cs-CZ" sz="2400" dirty="0" smtClean="0"/>
              <a:t>(Göring se oběsil ve své cele 15.října </a:t>
            </a:r>
            <a:r>
              <a:rPr lang="cs-CZ" sz="2400" dirty="0" smtClean="0"/>
              <a:t>1946)</a:t>
            </a:r>
            <a:endParaRPr lang="cs-CZ" sz="2400" dirty="0" smtClean="0"/>
          </a:p>
          <a:p>
            <a:pPr algn="just"/>
            <a:r>
              <a:rPr lang="cs-CZ" sz="2400" dirty="0" smtClean="0"/>
              <a:t>3 tresty doživotí</a:t>
            </a:r>
          </a:p>
          <a:p>
            <a:pPr algn="just"/>
            <a:r>
              <a:rPr lang="cs-CZ" sz="2400" dirty="0" smtClean="0"/>
              <a:t>2 tresty 20 let</a:t>
            </a:r>
          </a:p>
          <a:p>
            <a:pPr algn="just"/>
            <a:r>
              <a:rPr lang="cs-CZ" sz="2400" dirty="0" smtClean="0"/>
              <a:t>1 trest 15 let</a:t>
            </a:r>
          </a:p>
          <a:p>
            <a:pPr algn="just"/>
            <a:r>
              <a:rPr lang="cs-CZ" sz="2400" dirty="0" smtClean="0"/>
              <a:t>1 trest 10 let</a:t>
            </a:r>
          </a:p>
          <a:p>
            <a:pPr algn="just"/>
            <a:r>
              <a:rPr lang="cs-CZ" sz="2400" dirty="0" smtClean="0"/>
              <a:t>3 osvobození</a:t>
            </a:r>
            <a:endParaRPr lang="cs-CZ" dirty="0" smtClean="0"/>
          </a:p>
          <a:p>
            <a:pPr marL="0" indent="0" algn="just">
              <a:buNone/>
            </a:pPr>
            <a:r>
              <a:rPr lang="cs-CZ" sz="2400" dirty="0" smtClean="0"/>
              <a:t>                            </a:t>
            </a:r>
          </a:p>
        </p:txBody>
      </p:sp>
      <p:pic>
        <p:nvPicPr>
          <p:cNvPr id="5" name="Obrázek 4" descr="Defendants_in_the_dock_at_the_Nuremberg_Trial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2924944"/>
            <a:ext cx="4032448" cy="3118427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08551" y="6021288"/>
            <a:ext cx="8820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Lavice obžalovaných – Přední řada: Göring, Hess, von           Ribbentrop a </a:t>
            </a:r>
            <a:r>
              <a:rPr lang="cs-CZ" sz="2000" dirty="0" err="1"/>
              <a:t>Keitel</a:t>
            </a:r>
            <a:r>
              <a:rPr lang="cs-CZ" sz="2000" dirty="0"/>
              <a:t>. Druhá řada: </a:t>
            </a:r>
            <a:r>
              <a:rPr lang="cs-CZ" sz="2000" dirty="0" err="1"/>
              <a:t>Dönitz</a:t>
            </a:r>
            <a:r>
              <a:rPr lang="cs-CZ" sz="2000" dirty="0"/>
              <a:t>, </a:t>
            </a:r>
            <a:r>
              <a:rPr lang="cs-CZ" sz="2000" dirty="0" err="1"/>
              <a:t>Raeder</a:t>
            </a:r>
            <a:r>
              <a:rPr lang="cs-CZ" sz="2000" dirty="0"/>
              <a:t>, </a:t>
            </a:r>
            <a:r>
              <a:rPr lang="cs-CZ" sz="2000" dirty="0" err="1"/>
              <a:t>Schirach</a:t>
            </a:r>
            <a:r>
              <a:rPr lang="cs-CZ" sz="2000" dirty="0"/>
              <a:t> a </a:t>
            </a:r>
            <a:r>
              <a:rPr lang="cs-CZ" sz="2000" dirty="0" err="1"/>
              <a:t>Sauckel</a:t>
            </a:r>
            <a:r>
              <a:rPr lang="cs-CZ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776" y="260648"/>
            <a:ext cx="3826768" cy="706090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/>
              <a:t>Norimberský deník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80728"/>
            <a:ext cx="8640960" cy="5688632"/>
          </a:xfrm>
        </p:spPr>
        <p:txBody>
          <a:bodyPr>
            <a:noAutofit/>
          </a:bodyPr>
          <a:lstStyle/>
          <a:p>
            <a:pPr algn="just"/>
            <a:r>
              <a:rPr lang="cs-CZ" sz="2400" dirty="0" smtClean="0"/>
              <a:t>G.M Gilbert zastával funkci vězeňského psychologa po celou dobu procesu. A sepsal o tom knihu norimberský deník.</a:t>
            </a:r>
          </a:p>
          <a:p>
            <a:pPr marL="0" indent="0" algn="just">
              <a:buNone/>
            </a:pPr>
            <a:r>
              <a:rPr lang="cs-CZ" sz="2400" i="1" dirty="0" smtClean="0"/>
              <a:t>„Do Norimberku jsem přijel se skupinou vězňů 20.října 1945. Téhož dne dostal Mezinárodní vojenský tribunál obžalovací spis proti 23 uvězněným zločincům.</a:t>
            </a:r>
          </a:p>
          <a:p>
            <a:pPr marL="0" indent="0" algn="just">
              <a:buNone/>
            </a:pPr>
            <a:r>
              <a:rPr lang="cs-CZ" sz="2400" i="1" dirty="0" smtClean="0"/>
              <a:t>Pracoval jsem jako důstojník vojenské zpravodajské služby, a protože jsem ovládal německý jazyk, mohl jsem se bezprostředně seznámit s důkazy o nacistickém barbarství,například v koncentračním táboře Dachau, a přímo pozorovat zhroucení nacistické válečné mašinérie před kapitulací.</a:t>
            </a:r>
          </a:p>
          <a:p>
            <a:pPr marL="0" indent="0" algn="just">
              <a:buNone/>
            </a:pPr>
            <a:r>
              <a:rPr lang="cs-CZ" sz="2400" i="1" dirty="0" smtClean="0"/>
              <a:t>Jako psycholog z povolání zajímal jsem se pochopitelně o to, proč se lidé přidali k nacistickému hnutí a proč dělali všechny ty věci...“</a:t>
            </a:r>
          </a:p>
          <a:p>
            <a:pPr marL="0" indent="0" algn="just">
              <a:buNone/>
            </a:pPr>
            <a:r>
              <a:rPr lang="cs-CZ" sz="2400" dirty="0" smtClean="0"/>
              <a:t>Když se na to ptal obyčejných lidí většinou přišla odpověď </a:t>
            </a:r>
            <a:r>
              <a:rPr lang="cs-CZ" sz="2400" i="1" dirty="0" smtClean="0"/>
              <a:t>„Malí lidé“</a:t>
            </a:r>
          </a:p>
          <a:p>
            <a:pPr algn="just"/>
            <a:endParaRPr lang="cs-CZ" sz="2400" dirty="0" smtClean="0"/>
          </a:p>
          <a:p>
            <a:pPr algn="just"/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99792" y="260648"/>
            <a:ext cx="4114800" cy="706090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/>
              <a:t>Reakce z knihy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3672408"/>
          </a:xfrm>
        </p:spPr>
        <p:txBody>
          <a:bodyPr>
            <a:noAutofit/>
          </a:bodyPr>
          <a:lstStyle/>
          <a:p>
            <a:pPr algn="just"/>
            <a:r>
              <a:rPr lang="cs-CZ" sz="2400" i="1" dirty="0" smtClean="0"/>
              <a:t>„Promítání nacistických filmů o nástupu k moci vyvolalo u mnoha vězňů citové reakce na jejich staré symboly: projevy Hitlera, Gobblese, Rosenberga, vyřešení problému nezaměstnanosti, vojenské přehlídky se slavnostními pochody atd. </a:t>
            </a:r>
          </a:p>
          <a:p>
            <a:pPr algn="just"/>
            <a:endParaRPr lang="cs-CZ" sz="2400" dirty="0" smtClean="0"/>
          </a:p>
          <a:p>
            <a:pPr algn="just"/>
            <a:r>
              <a:rPr lang="cs-CZ" sz="2400" i="1" dirty="0" smtClean="0"/>
              <a:t>Dokonce i Schachtovi se zamlžily oči dojetím, když sledoval záběry, jak Hitler po převzetí moci provádí obnovu Německé říše. Později řekl: Je snad něco špatného na tom, když se řeší otázka nezaměstnanosti?“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404664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b="1" dirty="0"/>
              <a:t>Příprava na závěrečnou </a:t>
            </a:r>
            <a:r>
              <a:rPr lang="cs-CZ" sz="2400" b="1" dirty="0" smtClean="0"/>
              <a:t>obhajobu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i="1" dirty="0"/>
              <a:t>„Když </a:t>
            </a:r>
            <a:r>
              <a:rPr lang="cs-CZ" sz="2400" i="1" dirty="0" err="1"/>
              <a:t>Frick</a:t>
            </a:r>
            <a:r>
              <a:rPr lang="cs-CZ" sz="2400" i="1" dirty="0"/>
              <a:t> diskutoval se svým obhájcem o návrhu své závěrečné řeči, řekl mu, že nikdy nebyl antisemita a nikdy necítil nenávist k židům. Norimberské zákony formuloval z vědeckých důvodů, aby chránil německou krev</a:t>
            </a:r>
            <a:r>
              <a:rPr lang="cs-CZ" sz="2400" i="1" dirty="0" smtClean="0"/>
              <a:t>.“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3501008"/>
            <a:ext cx="8784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i="1" dirty="0"/>
              <a:t> </a:t>
            </a:r>
            <a:r>
              <a:rPr lang="cs-CZ" sz="2400" b="1" dirty="0"/>
              <a:t>Reakce na rozsudek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i="1" dirty="0"/>
              <a:t>„Ribbentrop přišel celý zděšený a začal běhat po cele jako v transu, šeptaje: „Smrt! Smrt! Nyní už nenapíši své krásné paměti. Pf! Pf! Tolik nenávisti! Pf! Pf!“ Potom si sedl a zíral do prázdna – úplně zlomený člověk…“</a:t>
            </a:r>
            <a:endParaRPr lang="cs-CZ" sz="2400" dirty="0"/>
          </a:p>
          <a:p>
            <a:pPr algn="just"/>
            <a:r>
              <a:rPr lang="cs-CZ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259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4978896" cy="634082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/>
              <a:t>Dopad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775070" cy="936104"/>
          </a:xfrm>
        </p:spPr>
        <p:txBody>
          <a:bodyPr>
            <a:noAutofit/>
          </a:bodyPr>
          <a:lstStyle/>
          <a:p>
            <a:pPr algn="just"/>
            <a:r>
              <a:rPr lang="cs-CZ" sz="2400" dirty="0" smtClean="0"/>
              <a:t>Norimberský proces významně ovlivnil mezinárodní trestní právo tím, že přispěl k jeho kodifikaci.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9662" y="5347333"/>
            <a:ext cx="87849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400" dirty="0"/>
              <a:t>(Kodifikace je proces tvorby psaného práva ve formě zákoníku nebo řádu. )</a:t>
            </a:r>
          </a:p>
        </p:txBody>
      </p:sp>
      <p:sp>
        <p:nvSpPr>
          <p:cNvPr id="5" name="Obdélník 4"/>
          <p:cNvSpPr/>
          <p:nvPr/>
        </p:nvSpPr>
        <p:spPr>
          <a:xfrm>
            <a:off x="179512" y="5877272"/>
            <a:ext cx="87752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400" dirty="0"/>
              <a:t>(Mezinárodní trestní soud vznikl roku 2002 jako stálý soudní dvůr, který má stíhat osoby zodpovědné za zločin genocidy, zločiny proti lidskosti, válečné zločiny a od roku 2010 definovaný zločin agrese</a:t>
            </a:r>
            <a:r>
              <a:rPr lang="cs-CZ" sz="1400" dirty="0" smtClean="0"/>
              <a:t>. Sídlo </a:t>
            </a:r>
            <a:r>
              <a:rPr lang="cs-CZ" sz="1400" dirty="0"/>
              <a:t>má v nizozemském Haagu, stejně jako Mezinárodní soudní dvůr.)</a:t>
            </a:r>
          </a:p>
        </p:txBody>
      </p:sp>
      <p:sp>
        <p:nvSpPr>
          <p:cNvPr id="6" name="Obdélník 5"/>
          <p:cNvSpPr/>
          <p:nvPr/>
        </p:nvSpPr>
        <p:spPr>
          <a:xfrm>
            <a:off x="179661" y="2132856"/>
            <a:ext cx="87750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Vliv tribunálu dal podnět k myšlence vytvoření samostatného stálého mezinárodního soudu. V době těsně po druhé světové válce byla však tato myšlenka neuskutečnitelná a k přijetí Status Mezinárodního trestního došlo až o padesát let později.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87824" y="260648"/>
            <a:ext cx="2818656" cy="706090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/>
              <a:t>Závěr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80729"/>
            <a:ext cx="8856984" cy="3816424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Norimberský proces byl v roce 1945 důležitý především, aby uklidnil lid a národy. V současné době se na to díváme spíše jako na důležitou ukázku toho, že zvěrstva, která byla za 2. světové války páchána, především genocida a řešení konečné židovské otázky, nezůstanou bez trestu. Jedinci, kteří byli souzeni v Norimberku, měli ať už přímo či nepřímo vliv na průběh války a jeho katastrofální dopad na lidstvo. Dodnes žijí lidé, kteří tyto věci zažili, a já upřímně doufám, že lidstvo je natolik inteligentní, aby se nic z toho už nikdy nemuselo opakovat.</a:t>
            </a:r>
          </a:p>
          <a:p>
            <a:pPr marL="0" indent="0" algn="just">
              <a:buNone/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251520" y="4437112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i="1" dirty="0">
                <a:latin typeface="+mj-lt"/>
                <a:cs typeface="Times New Roman" pitchFamily="18" charset="0"/>
              </a:rPr>
              <a:t>Toto téma jsem si zvolila za účelem dozvědět se, jak nadobro skončilo téma, které mě tak zajímá, tedy 2. světová válka. Někdy bylo těžké použít správné užití slov v textu a téma bylo velmi náročné. Přesto jsem velmi ráda, že jsem si ho zvolila, protože jsem se dozvěděla velmi mnoho nových informací</a:t>
            </a:r>
          </a:p>
          <a:p>
            <a:pPr algn="ctr"/>
            <a:endParaRPr lang="cs-CZ" sz="24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/>
              <a:t>Zdroje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>
                <a:hlinkClick r:id="rId3"/>
              </a:rPr>
              <a:t>http://www.dejepis.com/</a:t>
            </a:r>
            <a:r>
              <a:rPr lang="cs-CZ" sz="1800" dirty="0" err="1" smtClean="0">
                <a:hlinkClick r:id="rId3"/>
              </a:rPr>
              <a:t>norimbersky</a:t>
            </a:r>
            <a:r>
              <a:rPr lang="cs-CZ" sz="1800" dirty="0" smtClean="0">
                <a:hlinkClick r:id="rId3"/>
              </a:rPr>
              <a:t>-proces/</a:t>
            </a:r>
            <a:endParaRPr lang="cs-CZ" sz="1800" dirty="0" smtClean="0"/>
          </a:p>
          <a:p>
            <a:r>
              <a:rPr lang="cs-CZ" sz="1800" dirty="0" smtClean="0">
                <a:hlinkClick r:id="rId4"/>
              </a:rPr>
              <a:t>https://cs.wikipedia.org/wiki/Norimbersk%C3%BD_proces#cite_note-10</a:t>
            </a:r>
            <a:endParaRPr lang="cs-CZ" sz="1800" dirty="0" smtClean="0"/>
          </a:p>
          <a:p>
            <a:r>
              <a:rPr lang="cs-CZ" sz="1800" dirty="0" smtClean="0"/>
              <a:t>http://forum.valka.cz/topic/view/36162/Norimbersky-proces-seznam-obzalovanych</a:t>
            </a:r>
          </a:p>
          <a:p>
            <a:r>
              <a:rPr lang="cs-CZ" sz="1800" dirty="0" smtClean="0">
                <a:hlinkClick r:id="rId5"/>
              </a:rPr>
              <a:t>http://historyandtheholocaust.tumblr.com/post/81007733110/hermann-goering#.WKA1FNThCt8</a:t>
            </a:r>
            <a:endParaRPr lang="cs-CZ" sz="1800" dirty="0" smtClean="0"/>
          </a:p>
          <a:p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smtClean="0"/>
              <a:t>Obsah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1. Úvod</a:t>
            </a:r>
          </a:p>
          <a:p>
            <a:pPr marL="0" indent="0">
              <a:buNone/>
            </a:pPr>
            <a:r>
              <a:rPr lang="cs-CZ" sz="2400" dirty="0" smtClean="0"/>
              <a:t>2. Začátek</a:t>
            </a:r>
          </a:p>
          <a:p>
            <a:pPr marL="0" indent="0">
              <a:buNone/>
            </a:pPr>
            <a:r>
              <a:rPr lang="cs-CZ" sz="2400" dirty="0" smtClean="0"/>
              <a:t>3. Obžalovaní</a:t>
            </a:r>
          </a:p>
          <a:p>
            <a:pPr marL="0" indent="0">
              <a:buNone/>
            </a:pPr>
            <a:r>
              <a:rPr lang="cs-CZ" sz="2400" dirty="0" smtClean="0"/>
              <a:t>4. Průběh</a:t>
            </a:r>
          </a:p>
          <a:p>
            <a:pPr marL="0" indent="0">
              <a:buNone/>
            </a:pPr>
            <a:r>
              <a:rPr lang="cs-CZ" sz="2400" dirty="0" smtClean="0"/>
              <a:t>5. Rozsudky</a:t>
            </a:r>
          </a:p>
          <a:p>
            <a:pPr marL="0" indent="0">
              <a:buNone/>
            </a:pPr>
            <a:r>
              <a:rPr lang="cs-CZ" sz="2400" dirty="0" smtClean="0"/>
              <a:t>6. </a:t>
            </a:r>
            <a:r>
              <a:rPr lang="cs-CZ" sz="2400" dirty="0"/>
              <a:t>Norimberský deník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7. </a:t>
            </a:r>
            <a:r>
              <a:rPr lang="cs-CZ" sz="2400" dirty="0" smtClean="0"/>
              <a:t>Dopad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8. Závěr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/>
              <a:t>Úvod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2376264"/>
          </a:xfrm>
        </p:spPr>
        <p:txBody>
          <a:bodyPr>
            <a:noAutofit/>
          </a:bodyPr>
          <a:lstStyle/>
          <a:p>
            <a:pPr algn="just"/>
            <a:r>
              <a:rPr lang="cs-CZ" sz="2400" dirty="0" smtClean="0">
                <a:latin typeface="+mj-lt"/>
                <a:cs typeface="Times New Roman" pitchFamily="18" charset="0"/>
              </a:rPr>
              <a:t>Toto téma jsem si vybrala, z toho důvodu, že mě zajímá dějepis a obzvlášť události spjaté s 2. světovou válkou. V této době docházelo ke zločinům proti lidskosti a k tak masivním válečným zločinům jako nikdy předtím. Zajímalo mě, jakým způsobem se vítězné mocnosti a vlastně i lidstvo samotné s válečnými zločinci vypořádá.</a:t>
            </a:r>
          </a:p>
          <a:p>
            <a:pPr marL="0" indent="0" algn="just">
              <a:buNone/>
            </a:pPr>
            <a:endParaRPr lang="cs-CZ" sz="2400" dirty="0" smtClean="0">
              <a:latin typeface="+mj-lt"/>
              <a:cs typeface="Times New Roman" pitchFamily="18" charset="0"/>
            </a:endParaRPr>
          </a:p>
          <a:p>
            <a:pPr algn="just"/>
            <a:endParaRPr lang="cs-CZ" sz="2400" dirty="0" smtClean="0">
              <a:latin typeface="+mj-lt"/>
            </a:endParaRPr>
          </a:p>
          <a:p>
            <a:pPr algn="just">
              <a:buNone/>
            </a:pPr>
            <a:r>
              <a:rPr lang="cs-CZ" sz="2400" dirty="0" smtClean="0">
                <a:latin typeface="+mj-lt"/>
              </a:rPr>
              <a:t/>
            </a:r>
            <a:br>
              <a:rPr lang="cs-CZ" sz="2400" dirty="0" smtClean="0">
                <a:latin typeface="+mj-lt"/>
              </a:rPr>
            </a:br>
            <a:r>
              <a:rPr lang="cs-CZ" sz="2400" dirty="0" smtClean="0">
                <a:latin typeface="+mj-lt"/>
              </a:rPr>
              <a:t> </a:t>
            </a:r>
          </a:p>
          <a:p>
            <a:pPr algn="just"/>
            <a:endParaRPr lang="cs-CZ" sz="2400" dirty="0">
              <a:latin typeface="+mj-lt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4787" y="4293096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cs typeface="Times New Roman" pitchFamily="18" charset="0"/>
              </a:rPr>
              <a:t>Svoji práci jsem rozdělila do několika částí. V první části popíši vznik procesu a samotné vězně. V druhé popíši průběh procesu, rozsudky a jeho dopad na jednotlivce. Zároveň se zamyslím, jaký dopad to má na současnost. V závěru přidám citace z knížky Norimberský deník.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3204" y="75409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/>
              <a:t>Začátek</a:t>
            </a:r>
            <a:endParaRPr lang="cs-CZ" sz="3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43580" y="1052736"/>
            <a:ext cx="8424936" cy="5575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Norimberský proces byl soudní proces vedený Spojenými státy, Sovětským svazem, Francií a Velkou Británií proti hlavním představitelům nacistického Německa před Mezinárodním vojenským tribunálem v Norimberku. </a:t>
            </a:r>
            <a:endParaRPr lang="cs-CZ" sz="2400" dirty="0" smtClean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Norimberk je Německé město ve Frankách</a:t>
            </a:r>
            <a:r>
              <a:rPr lang="cs-CZ" sz="2400" dirty="0" smtClean="0"/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Je zvláštní, že právě nacisté v Norimberku v době druhé světové války vyhlásili nechvalně proslulé rasové zákony</a:t>
            </a:r>
            <a:r>
              <a:rPr lang="cs-CZ" sz="2400" dirty="0" smtClean="0"/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Proces probíhal od 20.listopadu 1945 do 1.října </a:t>
            </a:r>
            <a:r>
              <a:rPr lang="pl-PL" sz="2400" dirty="0" smtClean="0"/>
              <a:t>1946.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Předsedou tribunálu se stal sir </a:t>
            </a:r>
            <a:r>
              <a:rPr lang="cs-CZ" sz="2400" dirty="0" err="1"/>
              <a:t>Geoffrey</a:t>
            </a:r>
            <a:r>
              <a:rPr lang="cs-CZ" sz="2400" dirty="0"/>
              <a:t> </a:t>
            </a:r>
            <a:r>
              <a:rPr lang="cs-CZ" sz="2400" dirty="0" err="1"/>
              <a:t>Lawrence</a:t>
            </a:r>
            <a:r>
              <a:rPr lang="cs-CZ" sz="2400" dirty="0" smtClean="0"/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Obhájci byli převážně  němečtí právníci</a:t>
            </a:r>
            <a:r>
              <a:rPr lang="pl-PL" sz="2400" dirty="0" smtClean="0"/>
              <a:t>.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04664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/>
              <a:t>Obvinění</a:t>
            </a:r>
            <a:r>
              <a:rPr lang="pl-PL" sz="2400" b="1" dirty="0" smtClean="0"/>
              <a:t>:</a:t>
            </a:r>
            <a:endParaRPr lang="pl-PL" sz="2400" b="1" dirty="0"/>
          </a:p>
        </p:txBody>
      </p:sp>
      <p:sp>
        <p:nvSpPr>
          <p:cNvPr id="4" name="Obdélník 3"/>
          <p:cNvSpPr/>
          <p:nvPr/>
        </p:nvSpPr>
        <p:spPr>
          <a:xfrm>
            <a:off x="478082" y="1299663"/>
            <a:ext cx="8280920" cy="2943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200000"/>
              </a:lnSpc>
              <a:buAutoNum type="arabicParenR"/>
            </a:pPr>
            <a:r>
              <a:rPr lang="cs-CZ" sz="2400" dirty="0" smtClean="0"/>
              <a:t>účast </a:t>
            </a:r>
            <a:r>
              <a:rPr lang="cs-CZ" sz="2400" dirty="0"/>
              <a:t>na spiknutí za účelem zmocnění se vlády nad světem</a:t>
            </a:r>
            <a:r>
              <a:rPr lang="cs-CZ" sz="2400" dirty="0" smtClean="0"/>
              <a:t>.</a:t>
            </a:r>
          </a:p>
          <a:p>
            <a:pPr marL="457200" indent="-457200" algn="just">
              <a:lnSpc>
                <a:spcPct val="200000"/>
              </a:lnSpc>
              <a:buAutoNum type="arabicParenR"/>
            </a:pPr>
            <a:r>
              <a:rPr lang="cs-CZ" sz="2400" dirty="0" smtClean="0"/>
              <a:t>zločin proti míru.</a:t>
            </a:r>
          </a:p>
          <a:p>
            <a:pPr marL="457200" indent="-457200" algn="just">
              <a:lnSpc>
                <a:spcPct val="200000"/>
              </a:lnSpc>
              <a:buAutoNum type="arabicParenR"/>
            </a:pPr>
            <a:r>
              <a:rPr lang="cs-CZ" sz="2400" dirty="0"/>
              <a:t>v</a:t>
            </a:r>
            <a:r>
              <a:rPr lang="cs-CZ" sz="2400" dirty="0" smtClean="0"/>
              <a:t>álečné zločiny.</a:t>
            </a:r>
          </a:p>
          <a:p>
            <a:pPr marL="457200" indent="-457200" algn="just">
              <a:lnSpc>
                <a:spcPct val="200000"/>
              </a:lnSpc>
              <a:buAutoNum type="arabicParenR"/>
            </a:pPr>
            <a:r>
              <a:rPr lang="cs-CZ" sz="2400" dirty="0" smtClean="0"/>
              <a:t>zločiny proti lidskosti</a:t>
            </a:r>
            <a:endParaRPr lang="cs-CZ" sz="2400" dirty="0"/>
          </a:p>
        </p:txBody>
      </p:sp>
      <p:sp>
        <p:nvSpPr>
          <p:cNvPr id="8" name="Obdélník 7"/>
          <p:cNvSpPr/>
          <p:nvPr/>
        </p:nvSpPr>
        <p:spPr>
          <a:xfrm>
            <a:off x="449213" y="4653136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/>
              <a:t>(Ne všichni obžalovaní byli obviněni ze všech čtyř bodů.)</a:t>
            </a:r>
          </a:p>
        </p:txBody>
      </p:sp>
    </p:spTree>
    <p:extLst>
      <p:ext uri="{BB962C8B-B14F-4D97-AF65-F5344CB8AC3E}">
        <p14:creationId xmlns:p14="http://schemas.microsoft.com/office/powerpoint/2010/main" val="49386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1720" y="116632"/>
            <a:ext cx="4680520" cy="1152128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/>
              <a:t>Obžalovaní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 numCol="2">
            <a:noAutofit/>
          </a:bodyPr>
          <a:lstStyle/>
          <a:p>
            <a:r>
              <a:rPr lang="cs-CZ" sz="2400" dirty="0" smtClean="0"/>
              <a:t>Hermann Göring</a:t>
            </a:r>
          </a:p>
          <a:p>
            <a:r>
              <a:rPr lang="cs-CZ" sz="2400" dirty="0" smtClean="0"/>
              <a:t>Rudolf Hess</a:t>
            </a:r>
          </a:p>
          <a:p>
            <a:r>
              <a:rPr lang="cs-CZ" sz="2400" dirty="0" smtClean="0"/>
              <a:t>Joachim von Ribbentrop</a:t>
            </a:r>
          </a:p>
          <a:p>
            <a:r>
              <a:rPr lang="cs-CZ" sz="2400" dirty="0" smtClean="0"/>
              <a:t>Wilhelm </a:t>
            </a:r>
            <a:r>
              <a:rPr lang="cs-CZ" sz="2400" dirty="0" err="1" smtClean="0"/>
              <a:t>Keite</a:t>
            </a:r>
            <a:r>
              <a:rPr lang="cs-CZ" sz="2400" dirty="0" smtClean="0"/>
              <a:t>                              </a:t>
            </a:r>
          </a:p>
          <a:p>
            <a:r>
              <a:rPr lang="cs-CZ" sz="2400" dirty="0" smtClean="0"/>
              <a:t>Ernst </a:t>
            </a:r>
            <a:r>
              <a:rPr lang="cs-CZ" sz="2400" dirty="0" err="1" smtClean="0"/>
              <a:t>Kaltenbrunner</a:t>
            </a:r>
            <a:r>
              <a:rPr lang="cs-CZ" sz="2400" dirty="0" smtClean="0"/>
              <a:t>                     </a:t>
            </a:r>
          </a:p>
          <a:p>
            <a:r>
              <a:rPr lang="cs-CZ" sz="2400" dirty="0" smtClean="0"/>
              <a:t>Alfred </a:t>
            </a:r>
            <a:r>
              <a:rPr lang="cs-CZ" sz="2400" dirty="0" err="1" smtClean="0"/>
              <a:t>Rosenber</a:t>
            </a:r>
            <a:r>
              <a:rPr lang="cs-CZ" sz="2400" dirty="0" smtClean="0"/>
              <a:t>                           </a:t>
            </a:r>
          </a:p>
          <a:p>
            <a:r>
              <a:rPr lang="cs-CZ" sz="2400" dirty="0" smtClean="0"/>
              <a:t>Hans Frank                                  </a:t>
            </a:r>
          </a:p>
          <a:p>
            <a:r>
              <a:rPr lang="cs-CZ" sz="2400" dirty="0" smtClean="0"/>
              <a:t>Wilhelm </a:t>
            </a:r>
            <a:r>
              <a:rPr lang="cs-CZ" sz="2400" dirty="0" err="1" smtClean="0"/>
              <a:t>Frick</a:t>
            </a:r>
            <a:r>
              <a:rPr lang="cs-CZ" sz="2400" dirty="0" smtClean="0"/>
              <a:t>                              </a:t>
            </a:r>
          </a:p>
          <a:p>
            <a:r>
              <a:rPr lang="cs-CZ" sz="2400" dirty="0" smtClean="0"/>
              <a:t>Walther </a:t>
            </a:r>
            <a:r>
              <a:rPr lang="cs-CZ" sz="2400" dirty="0" err="1" smtClean="0"/>
              <a:t>Fun</a:t>
            </a:r>
            <a:r>
              <a:rPr lang="cs-CZ" sz="2400" dirty="0" smtClean="0"/>
              <a:t>                                  </a:t>
            </a:r>
          </a:p>
          <a:p>
            <a:r>
              <a:rPr lang="cs-CZ" sz="2400" dirty="0" smtClean="0"/>
              <a:t>Julius </a:t>
            </a:r>
            <a:r>
              <a:rPr lang="cs-CZ" sz="2400" dirty="0" err="1" smtClean="0"/>
              <a:t>Streicher</a:t>
            </a:r>
            <a:endParaRPr lang="cs-CZ" sz="2400" dirty="0" smtClean="0"/>
          </a:p>
          <a:p>
            <a:r>
              <a:rPr lang="cs-CZ" sz="2400" dirty="0" err="1" smtClean="0"/>
              <a:t>Hjalmar</a:t>
            </a:r>
            <a:r>
              <a:rPr lang="cs-CZ" sz="2400" dirty="0" smtClean="0"/>
              <a:t> Schacht</a:t>
            </a:r>
          </a:p>
          <a:p>
            <a:r>
              <a:rPr lang="cs-CZ" sz="2400" dirty="0" smtClean="0"/>
              <a:t>Karl Dönitz</a:t>
            </a:r>
          </a:p>
          <a:p>
            <a:r>
              <a:rPr lang="cs-CZ" sz="2400" dirty="0" smtClean="0"/>
              <a:t>Erich </a:t>
            </a:r>
            <a:r>
              <a:rPr lang="cs-CZ" sz="2400" dirty="0" err="1" smtClean="0"/>
              <a:t>Raeder</a:t>
            </a:r>
            <a:endParaRPr lang="cs-CZ" sz="2400" dirty="0" smtClean="0"/>
          </a:p>
          <a:p>
            <a:r>
              <a:rPr lang="cs-CZ" sz="2400" dirty="0" err="1" smtClean="0"/>
              <a:t>Baldur</a:t>
            </a:r>
            <a:r>
              <a:rPr lang="cs-CZ" sz="2400" dirty="0" smtClean="0"/>
              <a:t> von </a:t>
            </a:r>
            <a:r>
              <a:rPr lang="cs-CZ" sz="2400" dirty="0" err="1" smtClean="0"/>
              <a:t>Schirach</a:t>
            </a:r>
            <a:endParaRPr lang="cs-CZ" sz="2400" dirty="0" smtClean="0"/>
          </a:p>
          <a:p>
            <a:r>
              <a:rPr lang="cs-CZ" sz="2400" dirty="0" smtClean="0"/>
              <a:t>Fritz </a:t>
            </a:r>
            <a:r>
              <a:rPr lang="cs-CZ" sz="2400" dirty="0" err="1" smtClean="0"/>
              <a:t>Sauckel</a:t>
            </a:r>
            <a:endParaRPr lang="cs-CZ" sz="2400" dirty="0" smtClean="0"/>
          </a:p>
          <a:p>
            <a:r>
              <a:rPr lang="cs-CZ" sz="2400" dirty="0" smtClean="0"/>
              <a:t>Alfred </a:t>
            </a:r>
            <a:r>
              <a:rPr lang="cs-CZ" sz="2400" dirty="0" err="1" smtClean="0"/>
              <a:t>Jodl</a:t>
            </a:r>
            <a:endParaRPr lang="cs-CZ" sz="2400" dirty="0" smtClean="0"/>
          </a:p>
          <a:p>
            <a:r>
              <a:rPr lang="cs-CZ" sz="2400" dirty="0" smtClean="0"/>
              <a:t>Franz von </a:t>
            </a:r>
            <a:r>
              <a:rPr lang="cs-CZ" sz="2400" dirty="0" err="1" smtClean="0"/>
              <a:t>Papen</a:t>
            </a:r>
            <a:endParaRPr lang="cs-CZ" sz="2400" dirty="0" smtClean="0"/>
          </a:p>
          <a:p>
            <a:r>
              <a:rPr lang="cs-CZ" sz="2400" dirty="0" smtClean="0"/>
              <a:t>Arthur </a:t>
            </a:r>
            <a:r>
              <a:rPr lang="cs-CZ" sz="2400" dirty="0" err="1" smtClean="0"/>
              <a:t>Seyss</a:t>
            </a:r>
            <a:r>
              <a:rPr lang="cs-CZ" sz="2400" dirty="0" smtClean="0"/>
              <a:t>- </a:t>
            </a:r>
            <a:r>
              <a:rPr lang="cs-CZ" sz="2400" dirty="0" err="1" smtClean="0"/>
              <a:t>Inquart</a:t>
            </a:r>
            <a:endParaRPr lang="cs-CZ" sz="2400" dirty="0" smtClean="0"/>
          </a:p>
          <a:p>
            <a:r>
              <a:rPr lang="cs-CZ" sz="2400" dirty="0" smtClean="0"/>
              <a:t>Albert </a:t>
            </a:r>
            <a:r>
              <a:rPr lang="cs-CZ" sz="2400" dirty="0" err="1" smtClean="0"/>
              <a:t>Speer</a:t>
            </a:r>
            <a:endParaRPr lang="cs-CZ" sz="2400" dirty="0" smtClean="0"/>
          </a:p>
          <a:p>
            <a:r>
              <a:rPr lang="cs-CZ" sz="2400" dirty="0" smtClean="0"/>
              <a:t>Konstantin von </a:t>
            </a:r>
            <a:r>
              <a:rPr lang="cs-CZ" sz="2400" dirty="0" err="1" smtClean="0"/>
              <a:t>Neurath</a:t>
            </a:r>
            <a:endParaRPr lang="cs-CZ" sz="2400" dirty="0" smtClean="0"/>
          </a:p>
          <a:p>
            <a:r>
              <a:rPr lang="cs-CZ" sz="2400" dirty="0" smtClean="0"/>
              <a:t>Hans </a:t>
            </a:r>
            <a:r>
              <a:rPr lang="cs-CZ" sz="2400" dirty="0" err="1" smtClean="0"/>
              <a:t>Fritzsche</a:t>
            </a:r>
            <a:endParaRPr lang="cs-CZ" sz="2400" dirty="0" smtClean="0"/>
          </a:p>
          <a:p>
            <a:r>
              <a:rPr lang="cs-CZ" sz="2400" dirty="0" smtClean="0"/>
              <a:t>Robert Ley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/>
              <a:t>Hermann </a:t>
            </a:r>
            <a:r>
              <a:rPr lang="cs-CZ" sz="3600" b="1" dirty="0" smtClean="0">
                <a:effectLst/>
              </a:rPr>
              <a:t>Wilhelm</a:t>
            </a:r>
            <a:r>
              <a:rPr lang="cs-CZ" sz="3600" b="1" dirty="0" smtClean="0"/>
              <a:t> Göring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762872" cy="2260848"/>
          </a:xfrm>
        </p:spPr>
        <p:txBody>
          <a:bodyPr vert="horz" anchor="t">
            <a:noAutofit/>
          </a:bodyPr>
          <a:lstStyle/>
          <a:p>
            <a:r>
              <a:rPr lang="cs-CZ" sz="2400" dirty="0" smtClean="0"/>
              <a:t>Narození: 12. ledna 1893, Rosenheim, Německo</a:t>
            </a:r>
          </a:p>
          <a:p>
            <a:r>
              <a:rPr lang="cs-CZ" sz="2400" dirty="0" smtClean="0"/>
              <a:t>Úmrtí: 15. října 1946, Norimberk, Německo</a:t>
            </a:r>
          </a:p>
          <a:p>
            <a:r>
              <a:rPr lang="pt-BR" sz="2400" dirty="0" smtClean="0"/>
              <a:t>říšský maršál a velitel letectva</a:t>
            </a:r>
            <a:endParaRPr lang="cs-CZ" sz="2400" dirty="0" smtClean="0"/>
          </a:p>
        </p:txBody>
      </p:sp>
      <p:pic>
        <p:nvPicPr>
          <p:cNvPr id="6" name="Zástupný symbol pro obsah 5" descr="tumblr_inline_n360wlyIBB1qdcbec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826746" y="0"/>
            <a:ext cx="3317254" cy="3517230"/>
          </a:xfrm>
        </p:spPr>
      </p:pic>
      <p:sp>
        <p:nvSpPr>
          <p:cNvPr id="4" name="Obdélník 3"/>
          <p:cNvSpPr/>
          <p:nvPr/>
        </p:nvSpPr>
        <p:spPr>
          <a:xfrm>
            <a:off x="323528" y="4005064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/>
              <a:t>Citace: „Pokud jde o proces</a:t>
            </a:r>
            <a:r>
              <a:rPr lang="cs-CZ" sz="2400" dirty="0" smtClean="0"/>
              <a:t>, je </a:t>
            </a:r>
            <a:r>
              <a:rPr lang="cs-CZ" sz="2400" dirty="0"/>
              <a:t>to vysloveně politická záležitost a jsem připraven na důsledky. Nepochybuji, že pokud jde o </a:t>
            </a:r>
            <a:r>
              <a:rPr lang="cs-CZ" sz="2400" dirty="0" err="1"/>
              <a:t>rozhodnutí,sehraje</a:t>
            </a:r>
            <a:r>
              <a:rPr lang="cs-CZ" sz="2400" dirty="0"/>
              <a:t> důležitější úlohu tisk než </a:t>
            </a:r>
            <a:r>
              <a:rPr lang="cs-CZ" sz="2400" dirty="0" err="1"/>
              <a:t>soudci.Mohu</a:t>
            </a:r>
            <a:r>
              <a:rPr lang="cs-CZ" sz="2400" dirty="0"/>
              <a:t> se zodpovídat ze všeho co jsem </a:t>
            </a:r>
            <a:r>
              <a:rPr lang="cs-CZ" sz="2400" dirty="0" err="1"/>
              <a:t>učinil,nikoli</a:t>
            </a:r>
            <a:r>
              <a:rPr lang="cs-CZ" sz="2400" dirty="0"/>
              <a:t> však z toho co jsem neučinil. Ale soudí mě vítězové… Vím co mě čeká. Dokonce už dnes píši své ženě dopis na rozloučenou.“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248" y="10306"/>
            <a:ext cx="4176464" cy="926976"/>
          </a:xfrm>
        </p:spPr>
        <p:txBody>
          <a:bodyPr>
            <a:normAutofit fontScale="90000"/>
          </a:bodyPr>
          <a:lstStyle/>
          <a:p>
            <a:pPr algn="l"/>
            <a:r>
              <a:rPr lang="cs-CZ" sz="3200" b="1" dirty="0" smtClean="0">
                <a:effectLst/>
              </a:rPr>
              <a:t>Joachim </a:t>
            </a:r>
            <a:r>
              <a:rPr lang="cs-CZ" sz="3600" b="1" dirty="0" smtClean="0">
                <a:effectLst/>
              </a:rPr>
              <a:t>von</a:t>
            </a:r>
            <a:r>
              <a:rPr lang="cs-CZ" sz="3200" b="1" dirty="0" smtClean="0">
                <a:effectLst/>
              </a:rPr>
              <a:t> Ribbentrop</a:t>
            </a:r>
            <a:endParaRPr lang="cs-CZ" sz="3200" b="1" dirty="0">
              <a:effectLst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79512" y="764705"/>
            <a:ext cx="6912768" cy="2448272"/>
          </a:xfrm>
        </p:spPr>
        <p:txBody>
          <a:bodyPr>
            <a:noAutofit/>
          </a:bodyPr>
          <a:lstStyle/>
          <a:p>
            <a:pPr algn="just"/>
            <a:r>
              <a:rPr lang="cs-CZ" sz="2400" dirty="0" smtClean="0"/>
              <a:t>Narození 30. 4. 1893 </a:t>
            </a:r>
            <a:r>
              <a:rPr lang="cs-CZ" sz="2400" dirty="0" err="1" smtClean="0"/>
              <a:t>Wesel</a:t>
            </a:r>
            <a:r>
              <a:rPr lang="cs-CZ" sz="2400" dirty="0" smtClean="0"/>
              <a:t>, Německo</a:t>
            </a:r>
          </a:p>
          <a:p>
            <a:pPr algn="just"/>
            <a:r>
              <a:rPr lang="cs-CZ" sz="2400" dirty="0" smtClean="0"/>
              <a:t>Úmrtí 16. 10. 1946 Norimberk, Německo</a:t>
            </a:r>
          </a:p>
          <a:p>
            <a:pPr algn="just"/>
            <a:r>
              <a:rPr lang="cs-CZ" sz="2400" dirty="0" smtClean="0"/>
              <a:t>Hitlerův ministr zahraničí. Za Německo podepisoval v roce 1939 pakt o neútočení a rozdělení vlivu ve východní Evropě se Sovětským svazem - tzv. Pakt Ribbentrop-Molotov.</a:t>
            </a:r>
          </a:p>
          <a:p>
            <a:pPr algn="just"/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2267744" y="4135000"/>
            <a:ext cx="6696744" cy="2520280"/>
          </a:xfrm>
        </p:spPr>
        <p:txBody>
          <a:bodyPr>
            <a:noAutofit/>
          </a:bodyPr>
          <a:lstStyle/>
          <a:p>
            <a:pPr algn="just"/>
            <a:r>
              <a:rPr lang="cs-CZ" sz="2400" dirty="0" smtClean="0"/>
              <a:t>Narození 23. 5. 1900 Karlsruhe, Německo</a:t>
            </a:r>
          </a:p>
          <a:p>
            <a:pPr algn="just"/>
            <a:r>
              <a:rPr lang="cs-CZ" sz="2400" dirty="0" smtClean="0"/>
              <a:t>Úmrtí 16. 10. 1946 Norimberk, Německo</a:t>
            </a:r>
          </a:p>
          <a:p>
            <a:pPr algn="just"/>
            <a:r>
              <a:rPr lang="cs-CZ" sz="2400" dirty="0" smtClean="0"/>
              <a:t>Právník a vysoce postavený člen NSDAP. Od roku 1939 se jednalo o neomezeného vládce v Generálním gouvernementu (okupovaném Polsku).</a:t>
            </a:r>
            <a:endParaRPr lang="cs-CZ" sz="2400" dirty="0"/>
          </a:p>
        </p:txBody>
      </p:sp>
      <p:pic>
        <p:nvPicPr>
          <p:cNvPr id="6" name="Obrázek 5" descr="225px-Bundesarchiv_Bild_183-H04810,_Joachim_von_Ribbentro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85910" y="1"/>
            <a:ext cx="1927659" cy="2852936"/>
          </a:xfrm>
          <a:prstGeom prst="rect">
            <a:avLst/>
          </a:prstGeom>
        </p:spPr>
      </p:pic>
      <p:pic>
        <p:nvPicPr>
          <p:cNvPr id="7" name="Obrázek 6" descr="Bundesarchiv_Bild_146-1989-011-13,_Hans_Fran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736" y="3932281"/>
            <a:ext cx="2111992" cy="2925719"/>
          </a:xfrm>
          <a:prstGeom prst="rect">
            <a:avLst/>
          </a:prstGeom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2267744" y="3367421"/>
            <a:ext cx="2376264" cy="78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/>
              <a:t>Hans Frank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91880" y="116632"/>
            <a:ext cx="2098576" cy="64807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Průběh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472608"/>
          </a:xfrm>
        </p:spPr>
        <p:txBody>
          <a:bodyPr>
            <a:noAutofit/>
          </a:bodyPr>
          <a:lstStyle/>
          <a:p>
            <a:pPr algn="just"/>
            <a:r>
              <a:rPr lang="cs-CZ" sz="2400" dirty="0" smtClean="0"/>
              <a:t>Proces začal 20.listopadu 1945. Všichni odsouzení byli převezeni do Norimberku.  Zde ve věznici pobývali skoro rok. </a:t>
            </a:r>
          </a:p>
          <a:p>
            <a:pPr algn="just"/>
            <a:r>
              <a:rPr lang="cs-CZ" sz="2400" dirty="0" smtClean="0"/>
              <a:t>V tribunálu zasedli tři velmoce SSSR,VB,USA a poté i Francie.</a:t>
            </a:r>
          </a:p>
          <a:p>
            <a:pPr algn="just"/>
            <a:r>
              <a:rPr lang="cs-CZ" sz="2400" dirty="0" smtClean="0"/>
              <a:t>Právním základem procesů se stala londýnská charta vydaná 8. srpna 1945, která vymezila působnost soudů na „potrestání hlavních válečných zločinců ze zemí evropské části Osy“.</a:t>
            </a:r>
          </a:p>
          <a:p>
            <a:pPr algn="just"/>
            <a:r>
              <a:rPr lang="cs-CZ" sz="2400" dirty="0" smtClean="0"/>
              <a:t>První rána přišla když se oběsil jeden z obžalovaných Ley.</a:t>
            </a:r>
          </a:p>
          <a:p>
            <a:pPr algn="just"/>
            <a:r>
              <a:rPr lang="cs-CZ" sz="2400" dirty="0" smtClean="0"/>
              <a:t>Obžalovaní se hájili převážně tím že pouze plnily rozkazy a nebo nevěděli o zrůdnostech co se děli.</a:t>
            </a:r>
          </a:p>
          <a:p>
            <a:pPr algn="just"/>
            <a:r>
              <a:rPr lang="cs-CZ" sz="2400" dirty="0" smtClean="0"/>
              <a:t>Soudci však měli spousty důkazů, které stačily řádně posoudit. (např.:rozkazy s podpisy,videa z koncentračních táborů…)</a:t>
            </a:r>
          </a:p>
          <a:p>
            <a:pPr algn="just"/>
            <a:r>
              <a:rPr lang="cs-CZ" sz="2400" dirty="0" smtClean="0"/>
              <a:t>Proto v srpnu roku 1946  mohli odsouzení naposled pronést řeč.</a:t>
            </a:r>
          </a:p>
          <a:p>
            <a:pPr algn="just"/>
            <a:r>
              <a:rPr lang="cs-CZ" sz="2400" dirty="0" smtClean="0"/>
              <a:t>30.září se soudci shodli na rozsudcích.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619</Words>
  <Application>Microsoft Office PowerPoint</Application>
  <PresentationFormat>Předvádění na obrazovce (4:3)</PresentationFormat>
  <Paragraphs>135</Paragraphs>
  <Slides>16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Obhajoba závěrečné práce</vt:lpstr>
      <vt:lpstr>Obsah</vt:lpstr>
      <vt:lpstr>Úvod</vt:lpstr>
      <vt:lpstr>Začátek</vt:lpstr>
      <vt:lpstr>Prezentace aplikace PowerPoint</vt:lpstr>
      <vt:lpstr>Obžalovaní</vt:lpstr>
      <vt:lpstr>Hermann Wilhelm Göring</vt:lpstr>
      <vt:lpstr>Joachim von Ribbentrop</vt:lpstr>
      <vt:lpstr>Průběh</vt:lpstr>
      <vt:lpstr>Rozsudky</vt:lpstr>
      <vt:lpstr>Norimberský deník</vt:lpstr>
      <vt:lpstr>Reakce z knihy</vt:lpstr>
      <vt:lpstr>Prezentace aplikace PowerPoint</vt:lpstr>
      <vt:lpstr>Dopad</vt:lpstr>
      <vt:lpstr>Závěr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Norimberský proces</dc:title>
  <dc:creator>Věrka</dc:creator>
  <cp:lastModifiedBy>Monika Svobodová</cp:lastModifiedBy>
  <cp:revision>29</cp:revision>
  <dcterms:created xsi:type="dcterms:W3CDTF">2017-02-12T09:02:05Z</dcterms:created>
  <dcterms:modified xsi:type="dcterms:W3CDTF">2017-06-19T10:47:00Z</dcterms:modified>
</cp:coreProperties>
</file>